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69" r:id="rId3"/>
    <p:sldId id="271" r:id="rId4"/>
    <p:sldId id="267" r:id="rId5"/>
    <p:sldId id="270" r:id="rId6"/>
    <p:sldId id="272" r:id="rId7"/>
    <p:sldId id="257" r:id="rId8"/>
    <p:sldId id="266" r:id="rId9"/>
    <p:sldId id="268" r:id="rId10"/>
    <p:sldId id="259" r:id="rId11"/>
    <p:sldId id="258" r:id="rId12"/>
    <p:sldId id="260" r:id="rId13"/>
    <p:sldId id="261" r:id="rId14"/>
    <p:sldId id="262" r:id="rId15"/>
    <p:sldId id="273"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clrMru>
    <a:srgbClr val="EB8D00"/>
    <a:srgbClr val="3082DB"/>
    <a:srgbClr val="DA1F28"/>
    <a:srgbClr val="853DAE"/>
    <a:srgbClr val="B0B6BC"/>
    <a:srgbClr val="6D797A"/>
    <a:srgbClr val="30A342"/>
    <a:srgbClr val="3AC650"/>
    <a:srgbClr val="D93728"/>
    <a:srgbClr val="3182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504" autoAdjust="0"/>
  </p:normalViewPr>
  <p:slideViewPr>
    <p:cSldViewPr snapToGrid="0" snapToObjects="1">
      <p:cViewPr>
        <p:scale>
          <a:sx n="85" d="100"/>
          <a:sy n="85" d="100"/>
        </p:scale>
        <p:origin x="-7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14045B9D-2AD1-344A-BB32-FA0408F15AE2}" type="datetimeFigureOut">
              <a:rPr lang="en-US" smtClean="0"/>
              <a:t>10/7/2015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4D6CF0A8-4C31-7F40-A25C-E0E7F00768E2}" type="slidenum">
              <a:rPr lang="en-US" smtClean="0"/>
              <a:t>‹#›</a:t>
            </a:fld>
            <a:endParaRPr lang="en-US"/>
          </a:p>
        </p:txBody>
      </p:sp>
    </p:spTree>
    <p:extLst>
      <p:ext uri="{BB962C8B-B14F-4D97-AF65-F5344CB8AC3E}">
        <p14:creationId xmlns:p14="http://schemas.microsoft.com/office/powerpoint/2010/main" val="657524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38BACC5-CAC0-6E4A-A50C-B8B20B289A82}" type="datetimeFigureOut">
              <a:rPr lang="en-US" smtClean="0"/>
              <a:t>10/7/2015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1EA29079-A377-494A-A05D-50130DF9DE08}" type="slidenum">
              <a:rPr lang="en-US" smtClean="0"/>
              <a:t>‹#›</a:t>
            </a:fld>
            <a:endParaRPr lang="en-US"/>
          </a:p>
        </p:txBody>
      </p:sp>
    </p:spTree>
    <p:extLst>
      <p:ext uri="{BB962C8B-B14F-4D97-AF65-F5344CB8AC3E}">
        <p14:creationId xmlns:p14="http://schemas.microsoft.com/office/powerpoint/2010/main" val="32080020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29079-A377-494A-A05D-50130DF9DE08}" type="slidenum">
              <a:rPr lang="en-US" smtClean="0"/>
              <a:t>1</a:t>
            </a:fld>
            <a:endParaRPr lang="en-US"/>
          </a:p>
        </p:txBody>
      </p:sp>
    </p:spTree>
    <p:extLst>
      <p:ext uri="{BB962C8B-B14F-4D97-AF65-F5344CB8AC3E}">
        <p14:creationId xmlns:p14="http://schemas.microsoft.com/office/powerpoint/2010/main" val="736552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29079-A377-494A-A05D-50130DF9DE08}" type="slidenum">
              <a:rPr lang="en-US" smtClean="0"/>
              <a:t>12</a:t>
            </a:fld>
            <a:endParaRPr lang="en-US"/>
          </a:p>
        </p:txBody>
      </p:sp>
    </p:spTree>
    <p:extLst>
      <p:ext uri="{BB962C8B-B14F-4D97-AF65-F5344CB8AC3E}">
        <p14:creationId xmlns:p14="http://schemas.microsoft.com/office/powerpoint/2010/main" val="3503275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29079-A377-494A-A05D-50130DF9DE08}" type="slidenum">
              <a:rPr lang="en-US" smtClean="0"/>
              <a:t>13</a:t>
            </a:fld>
            <a:endParaRPr lang="en-US"/>
          </a:p>
        </p:txBody>
      </p:sp>
    </p:spTree>
    <p:extLst>
      <p:ext uri="{BB962C8B-B14F-4D97-AF65-F5344CB8AC3E}">
        <p14:creationId xmlns:p14="http://schemas.microsoft.com/office/powerpoint/2010/main" val="4258486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29079-A377-494A-A05D-50130DF9DE08}" type="slidenum">
              <a:rPr lang="en-US" smtClean="0"/>
              <a:t>14</a:t>
            </a:fld>
            <a:endParaRPr lang="en-US"/>
          </a:p>
        </p:txBody>
      </p:sp>
    </p:spTree>
    <p:extLst>
      <p:ext uri="{BB962C8B-B14F-4D97-AF65-F5344CB8AC3E}">
        <p14:creationId xmlns:p14="http://schemas.microsoft.com/office/powerpoint/2010/main" val="3503275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29079-A377-494A-A05D-50130DF9DE08}" type="slidenum">
              <a:rPr lang="en-US" smtClean="0"/>
              <a:t>15</a:t>
            </a:fld>
            <a:endParaRPr lang="en-US"/>
          </a:p>
        </p:txBody>
      </p:sp>
    </p:spTree>
    <p:extLst>
      <p:ext uri="{BB962C8B-B14F-4D97-AF65-F5344CB8AC3E}">
        <p14:creationId xmlns:p14="http://schemas.microsoft.com/office/powerpoint/2010/main" val="1572314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solidFill>
                <a:schemeClr val="bg1"/>
              </a:solidFill>
            </a:endParaRPr>
          </a:p>
        </p:txBody>
      </p:sp>
      <p:sp>
        <p:nvSpPr>
          <p:cNvPr id="4" name="Slide Number Placeholder 3"/>
          <p:cNvSpPr>
            <a:spLocks noGrp="1"/>
          </p:cNvSpPr>
          <p:nvPr>
            <p:ph type="sldNum" sz="quarter" idx="10"/>
          </p:nvPr>
        </p:nvSpPr>
        <p:spPr/>
        <p:txBody>
          <a:bodyPr/>
          <a:lstStyle/>
          <a:p>
            <a:fld id="{1EA29079-A377-494A-A05D-50130DF9DE08}" type="slidenum">
              <a:rPr lang="en-US" smtClean="0"/>
              <a:t>2</a:t>
            </a:fld>
            <a:endParaRPr lang="en-US"/>
          </a:p>
        </p:txBody>
      </p:sp>
    </p:spTree>
    <p:extLst>
      <p:ext uri="{BB962C8B-B14F-4D97-AF65-F5344CB8AC3E}">
        <p14:creationId xmlns:p14="http://schemas.microsoft.com/office/powerpoint/2010/main" val="2413107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29079-A377-494A-A05D-50130DF9DE08}" type="slidenum">
              <a:rPr lang="en-US" smtClean="0"/>
              <a:t>4</a:t>
            </a:fld>
            <a:endParaRPr lang="en-US"/>
          </a:p>
        </p:txBody>
      </p:sp>
    </p:spTree>
    <p:extLst>
      <p:ext uri="{BB962C8B-B14F-4D97-AF65-F5344CB8AC3E}">
        <p14:creationId xmlns:p14="http://schemas.microsoft.com/office/powerpoint/2010/main" val="2096977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29079-A377-494A-A05D-50130DF9DE08}" type="slidenum">
              <a:rPr lang="en-US" smtClean="0"/>
              <a:t>5</a:t>
            </a:fld>
            <a:endParaRPr lang="en-US"/>
          </a:p>
        </p:txBody>
      </p:sp>
    </p:spTree>
    <p:extLst>
      <p:ext uri="{BB962C8B-B14F-4D97-AF65-F5344CB8AC3E}">
        <p14:creationId xmlns:p14="http://schemas.microsoft.com/office/powerpoint/2010/main" val="4194539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303942"/>
              </a:solidFill>
            </a:endParaRPr>
          </a:p>
        </p:txBody>
      </p:sp>
      <p:sp>
        <p:nvSpPr>
          <p:cNvPr id="4" name="Slide Number Placeholder 3"/>
          <p:cNvSpPr>
            <a:spLocks noGrp="1"/>
          </p:cNvSpPr>
          <p:nvPr>
            <p:ph type="sldNum" sz="quarter" idx="10"/>
          </p:nvPr>
        </p:nvSpPr>
        <p:spPr/>
        <p:txBody>
          <a:bodyPr/>
          <a:lstStyle/>
          <a:p>
            <a:fld id="{1EA29079-A377-494A-A05D-50130DF9DE08}" type="slidenum">
              <a:rPr lang="en-US" smtClean="0"/>
              <a:t>7</a:t>
            </a:fld>
            <a:endParaRPr lang="en-US"/>
          </a:p>
        </p:txBody>
      </p:sp>
    </p:spTree>
    <p:extLst>
      <p:ext uri="{BB962C8B-B14F-4D97-AF65-F5344CB8AC3E}">
        <p14:creationId xmlns:p14="http://schemas.microsoft.com/office/powerpoint/2010/main" val="548200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FFFF"/>
              </a:solidFill>
            </a:endParaRPr>
          </a:p>
        </p:txBody>
      </p:sp>
      <p:sp>
        <p:nvSpPr>
          <p:cNvPr id="4" name="Slide Number Placeholder 3"/>
          <p:cNvSpPr>
            <a:spLocks noGrp="1"/>
          </p:cNvSpPr>
          <p:nvPr>
            <p:ph type="sldNum" sz="quarter" idx="10"/>
          </p:nvPr>
        </p:nvSpPr>
        <p:spPr/>
        <p:txBody>
          <a:bodyPr/>
          <a:lstStyle/>
          <a:p>
            <a:fld id="{1EA29079-A377-494A-A05D-50130DF9DE08}" type="slidenum">
              <a:rPr lang="en-US" smtClean="0"/>
              <a:t>8</a:t>
            </a:fld>
            <a:endParaRPr lang="en-US"/>
          </a:p>
        </p:txBody>
      </p:sp>
    </p:spTree>
    <p:extLst>
      <p:ext uri="{BB962C8B-B14F-4D97-AF65-F5344CB8AC3E}">
        <p14:creationId xmlns:p14="http://schemas.microsoft.com/office/powerpoint/2010/main" val="672329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29079-A377-494A-A05D-50130DF9DE08}" type="slidenum">
              <a:rPr lang="en-US" smtClean="0"/>
              <a:t>9</a:t>
            </a:fld>
            <a:endParaRPr lang="en-US"/>
          </a:p>
        </p:txBody>
      </p:sp>
    </p:spTree>
    <p:extLst>
      <p:ext uri="{BB962C8B-B14F-4D97-AF65-F5344CB8AC3E}">
        <p14:creationId xmlns:p14="http://schemas.microsoft.com/office/powerpoint/2010/main" val="3503275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FFFF"/>
              </a:solidFill>
            </a:endParaRPr>
          </a:p>
        </p:txBody>
      </p:sp>
      <p:sp>
        <p:nvSpPr>
          <p:cNvPr id="4" name="Slide Number Placeholder 3"/>
          <p:cNvSpPr>
            <a:spLocks noGrp="1"/>
          </p:cNvSpPr>
          <p:nvPr>
            <p:ph type="sldNum" sz="quarter" idx="10"/>
          </p:nvPr>
        </p:nvSpPr>
        <p:spPr/>
        <p:txBody>
          <a:bodyPr/>
          <a:lstStyle/>
          <a:p>
            <a:fld id="{1EA29079-A377-494A-A05D-50130DF9DE08}" type="slidenum">
              <a:rPr lang="en-US" smtClean="0"/>
              <a:t>10</a:t>
            </a:fld>
            <a:endParaRPr lang="en-US"/>
          </a:p>
        </p:txBody>
      </p:sp>
    </p:spTree>
    <p:extLst>
      <p:ext uri="{BB962C8B-B14F-4D97-AF65-F5344CB8AC3E}">
        <p14:creationId xmlns:p14="http://schemas.microsoft.com/office/powerpoint/2010/main" val="672329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29079-A377-494A-A05D-50130DF9DE08}" type="slidenum">
              <a:rPr lang="en-US" smtClean="0"/>
              <a:t>11</a:t>
            </a:fld>
            <a:endParaRPr lang="en-US"/>
          </a:p>
        </p:txBody>
      </p:sp>
    </p:spTree>
    <p:extLst>
      <p:ext uri="{BB962C8B-B14F-4D97-AF65-F5344CB8AC3E}">
        <p14:creationId xmlns:p14="http://schemas.microsoft.com/office/powerpoint/2010/main" val="2644758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393D9C-E20F-644E-AEEF-41B625BEC49B}"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174491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93D9C-E20F-644E-AEEF-41B625BEC49B}"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230608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93D9C-E20F-644E-AEEF-41B625BEC49B}"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393698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93D9C-E20F-644E-AEEF-41B625BEC49B}"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129828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393D9C-E20F-644E-AEEF-41B625BEC49B}"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92922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393D9C-E20F-644E-AEEF-41B625BEC49B}"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2355662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393D9C-E20F-644E-AEEF-41B625BEC49B}" type="datetimeFigureOut">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40599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93D9C-E20F-644E-AEEF-41B625BEC49B}" type="datetimeFigureOut">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131545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93D9C-E20F-644E-AEEF-41B625BEC49B}" type="datetimeFigureOut">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252112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93D9C-E20F-644E-AEEF-41B625BEC49B}"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3139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93D9C-E20F-644E-AEEF-41B625BEC49B}"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231DD-B343-8542-B805-8A8C73E3E18F}" type="slidenum">
              <a:rPr lang="en-US" smtClean="0"/>
              <a:t>‹#›</a:t>
            </a:fld>
            <a:endParaRPr lang="en-US"/>
          </a:p>
        </p:txBody>
      </p:sp>
    </p:spTree>
    <p:extLst>
      <p:ext uri="{BB962C8B-B14F-4D97-AF65-F5344CB8AC3E}">
        <p14:creationId xmlns:p14="http://schemas.microsoft.com/office/powerpoint/2010/main" val="307706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93D9C-E20F-644E-AEEF-41B625BEC49B}" type="datetimeFigureOut">
              <a:rPr lang="en-US" smtClean="0"/>
              <a:t>10/7/2015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231DD-B343-8542-B805-8A8C73E3E18F}" type="slidenum">
              <a:rPr lang="en-US" smtClean="0"/>
              <a:t>‹#›</a:t>
            </a:fld>
            <a:endParaRPr lang="en-US"/>
          </a:p>
        </p:txBody>
      </p:sp>
    </p:spTree>
    <p:extLst>
      <p:ext uri="{BB962C8B-B14F-4D97-AF65-F5344CB8AC3E}">
        <p14:creationId xmlns:p14="http://schemas.microsoft.com/office/powerpoint/2010/main" val="3122640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182D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787829"/>
            <a:ext cx="9143999" cy="1470025"/>
          </a:xfrm>
        </p:spPr>
        <p:txBody>
          <a:bodyPr>
            <a:normAutofit/>
          </a:bodyPr>
          <a:lstStyle/>
          <a:p>
            <a:r>
              <a:rPr lang="en-US" sz="4300" dirty="0" smtClean="0">
                <a:solidFill>
                  <a:srgbClr val="FFFFFF"/>
                </a:solidFill>
                <a:latin typeface="Rockwell"/>
                <a:cs typeface="Rockwell"/>
              </a:rPr>
              <a:t>HOMELESS VERIFICATION FORMS</a:t>
            </a:r>
            <a:endParaRPr lang="en-US" sz="4300" dirty="0">
              <a:solidFill>
                <a:srgbClr val="FFFFFF"/>
              </a:solidFill>
              <a:latin typeface="Rockwell"/>
              <a:cs typeface="Rockwell"/>
            </a:endParaRPr>
          </a:p>
        </p:txBody>
      </p:sp>
      <p:sp>
        <p:nvSpPr>
          <p:cNvPr id="3" name="Subtitle 2"/>
          <p:cNvSpPr>
            <a:spLocks noGrp="1"/>
          </p:cNvSpPr>
          <p:nvPr>
            <p:ph type="subTitle" idx="1"/>
          </p:nvPr>
        </p:nvSpPr>
        <p:spPr>
          <a:xfrm>
            <a:off x="1371600" y="3811486"/>
            <a:ext cx="6400800" cy="655919"/>
          </a:xfrm>
        </p:spPr>
        <p:txBody>
          <a:bodyPr/>
          <a:lstStyle/>
          <a:p>
            <a:r>
              <a:rPr lang="en-US" dirty="0" smtClean="0">
                <a:solidFill>
                  <a:srgbClr val="FFFFFF"/>
                </a:solidFill>
              </a:rPr>
              <a:t>GRANTEE WORKSHOP</a:t>
            </a:r>
            <a:endParaRPr lang="en-US" dirty="0">
              <a:solidFill>
                <a:srgbClr val="FFFFFF"/>
              </a:solidFill>
            </a:endParaRPr>
          </a:p>
        </p:txBody>
      </p:sp>
      <p:pic>
        <p:nvPicPr>
          <p:cNvPr id="5" name="Picture 4" descr="House-Slider-28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000" y="530411"/>
            <a:ext cx="2540000" cy="2540000"/>
          </a:xfrm>
          <a:prstGeom prst="rect">
            <a:avLst/>
          </a:prstGeom>
        </p:spPr>
      </p:pic>
      <p:sp>
        <p:nvSpPr>
          <p:cNvPr id="6" name="Subtitle 2"/>
          <p:cNvSpPr txBox="1">
            <a:spLocks/>
          </p:cNvSpPr>
          <p:nvPr/>
        </p:nvSpPr>
        <p:spPr>
          <a:xfrm>
            <a:off x="1371600" y="5000949"/>
            <a:ext cx="6400800" cy="655919"/>
          </a:xfrm>
          <a:prstGeom prst="rect">
            <a:avLst/>
          </a:prstGeom>
        </p:spPr>
        <p:txBody>
          <a:bodyPr vert="horz" lIns="91440" tIns="45720" rIns="91440" bIns="45720" rtlCol="0">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solidFill>
                  <a:srgbClr val="FFFFFF"/>
                </a:solidFill>
              </a:rPr>
              <a:t>Anna Jacobsen</a:t>
            </a:r>
          </a:p>
          <a:p>
            <a:r>
              <a:rPr lang="en-US" dirty="0" smtClean="0">
                <a:solidFill>
                  <a:srgbClr val="FFFFFF"/>
                </a:solidFill>
              </a:rPr>
              <a:t>City of Pasadena</a:t>
            </a:r>
            <a:endParaRPr lang="en-US" dirty="0">
              <a:solidFill>
                <a:srgbClr val="FFFFFF"/>
              </a:solidFill>
            </a:endParaRPr>
          </a:p>
        </p:txBody>
      </p:sp>
    </p:spTree>
    <p:extLst>
      <p:ext uri="{BB962C8B-B14F-4D97-AF65-F5344CB8AC3E}">
        <p14:creationId xmlns:p14="http://schemas.microsoft.com/office/powerpoint/2010/main" val="3414894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BBD9C"/>
        </a:solidFill>
        <a:effectLst/>
      </p:bgPr>
    </p:bg>
    <p:spTree>
      <p:nvGrpSpPr>
        <p:cNvPr id="1" name=""/>
        <p:cNvGrpSpPr/>
        <p:nvPr/>
      </p:nvGrpSpPr>
      <p:grpSpPr>
        <a:xfrm>
          <a:off x="0" y="0"/>
          <a:ext cx="0" cy="0"/>
          <a:chOff x="0" y="0"/>
          <a:chExt cx="0" cy="0"/>
        </a:xfrm>
      </p:grpSpPr>
      <p:sp>
        <p:nvSpPr>
          <p:cNvPr id="13" name="Rectangle 12"/>
          <p:cNvSpPr/>
          <p:nvPr/>
        </p:nvSpPr>
        <p:spPr>
          <a:xfrm>
            <a:off x="4819046" y="490221"/>
            <a:ext cx="1316736" cy="402336"/>
          </a:xfrm>
          <a:prstGeom prst="rect">
            <a:avLst/>
          </a:prstGeom>
          <a:solidFill>
            <a:srgbClr val="E8B6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1" y="0"/>
            <a:ext cx="4572000" cy="6858000"/>
          </a:xfrm>
          <a:prstGeom prst="rect">
            <a:avLst/>
          </a:prstGeom>
          <a:solidFill>
            <a:srgbClr val="ECB32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p:nvSpPr>
        <p:spPr>
          <a:xfrm rot="5400000">
            <a:off x="4507947" y="3143730"/>
            <a:ext cx="661828" cy="570541"/>
          </a:xfrm>
          <a:prstGeom prst="triangle">
            <a:avLst/>
          </a:prstGeom>
          <a:solidFill>
            <a:srgbClr val="ECB32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Compu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0455" y="1437791"/>
            <a:ext cx="2170122" cy="1853138"/>
          </a:xfrm>
          <a:prstGeom prst="rect">
            <a:avLst/>
          </a:prstGeom>
          <a:effectLst>
            <a:outerShdw blurRad="76200" dir="18900000" sy="23000" kx="-1200000" algn="bl" rotWithShape="0">
              <a:prstClr val="black">
                <a:alpha val="20000"/>
              </a:prstClr>
            </a:outerShdw>
          </a:effectLst>
        </p:spPr>
      </p:pic>
      <p:sp>
        <p:nvSpPr>
          <p:cNvPr id="7" name="TextBox 6"/>
          <p:cNvSpPr txBox="1"/>
          <p:nvPr/>
        </p:nvSpPr>
        <p:spPr>
          <a:xfrm>
            <a:off x="818064" y="3384724"/>
            <a:ext cx="3134904" cy="2185214"/>
          </a:xfrm>
          <a:prstGeom prst="rect">
            <a:avLst/>
          </a:prstGeom>
          <a:noFill/>
        </p:spPr>
        <p:txBody>
          <a:bodyPr wrap="square" rtlCol="0">
            <a:spAutoFit/>
          </a:bodyPr>
          <a:lstStyle/>
          <a:p>
            <a:pPr algn="ctr"/>
            <a:r>
              <a:rPr lang="en-US" sz="8800" spc="300" dirty="0" smtClean="0">
                <a:solidFill>
                  <a:schemeClr val="bg1"/>
                </a:solidFill>
                <a:latin typeface="Rockwell"/>
                <a:cs typeface="Rockwell"/>
              </a:rPr>
              <a:t>HMIS</a:t>
            </a:r>
            <a:r>
              <a:rPr lang="en-US" sz="6000" dirty="0" smtClean="0">
                <a:solidFill>
                  <a:schemeClr val="bg1"/>
                </a:solidFill>
                <a:latin typeface="Rockwell"/>
                <a:cs typeface="Rockwell"/>
              </a:rPr>
              <a:t> </a:t>
            </a:r>
            <a:r>
              <a:rPr lang="en-US" sz="4800" dirty="0" smtClean="0">
                <a:solidFill>
                  <a:schemeClr val="bg1"/>
                </a:solidFill>
                <a:latin typeface="Rockwell"/>
                <a:cs typeface="Rockwell"/>
              </a:rPr>
              <a:t>RECORDS</a:t>
            </a:r>
            <a:endParaRPr lang="en-US" sz="3600" dirty="0">
              <a:solidFill>
                <a:schemeClr val="bg1"/>
              </a:solidFill>
              <a:latin typeface="Rockwell"/>
              <a:cs typeface="Rockwell"/>
            </a:endParaRPr>
          </a:p>
        </p:txBody>
      </p:sp>
      <p:grpSp>
        <p:nvGrpSpPr>
          <p:cNvPr id="10" name="Group 9"/>
          <p:cNvGrpSpPr/>
          <p:nvPr/>
        </p:nvGrpSpPr>
        <p:grpSpPr>
          <a:xfrm>
            <a:off x="4907280" y="3861620"/>
            <a:ext cx="3942461" cy="1992835"/>
            <a:chOff x="4907280" y="3861620"/>
            <a:chExt cx="3942461" cy="1992835"/>
          </a:xfrm>
        </p:grpSpPr>
        <p:sp>
          <p:nvSpPr>
            <p:cNvPr id="14" name="Rectangle 13"/>
            <p:cNvSpPr/>
            <p:nvPr/>
          </p:nvSpPr>
          <p:spPr>
            <a:xfrm>
              <a:off x="5124133" y="3861620"/>
              <a:ext cx="3541307" cy="1992835"/>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9800000">
              <a:off x="4907280" y="3985774"/>
              <a:ext cx="915100" cy="241698"/>
            </a:xfrm>
            <a:prstGeom prst="rect">
              <a:avLst/>
            </a:prstGeom>
            <a:solidFill>
              <a:schemeClr val="bg1">
                <a:alpha val="4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5318760" y="4097471"/>
              <a:ext cx="3141728" cy="1477328"/>
            </a:xfrm>
            <a:prstGeom prst="rect">
              <a:avLst/>
            </a:prstGeom>
            <a:noFill/>
          </p:spPr>
          <p:txBody>
            <a:bodyPr wrap="square" rtlCol="0">
              <a:spAutoFit/>
            </a:bodyPr>
            <a:lstStyle/>
            <a:p>
              <a:pPr algn="ctr">
                <a:spcAft>
                  <a:spcPts val="1200"/>
                </a:spcAft>
              </a:pPr>
              <a:r>
                <a:rPr lang="en-US" sz="2000" dirty="0" smtClean="0">
                  <a:solidFill>
                    <a:schemeClr val="accent6"/>
                  </a:solidFill>
                  <a:cs typeface="Reklame Script Regular DEMO"/>
                </a:rPr>
                <a:t>For more information</a:t>
              </a:r>
            </a:p>
            <a:p>
              <a:pPr algn="ctr"/>
              <a:r>
                <a:rPr lang="en-US" sz="2000" dirty="0" smtClean="0">
                  <a:cs typeface="Reklame Script Regular DEMO"/>
                </a:rPr>
                <a:t>Contact </a:t>
              </a:r>
              <a:r>
                <a:rPr lang="en-US" sz="2000" dirty="0" err="1" smtClean="0">
                  <a:cs typeface="Reklame Script Regular DEMO"/>
                </a:rPr>
                <a:t>Onik</a:t>
              </a:r>
              <a:r>
                <a:rPr lang="en-US" sz="2000" dirty="0" smtClean="0">
                  <a:cs typeface="Reklame Script Regular DEMO"/>
                </a:rPr>
                <a:t> </a:t>
              </a:r>
              <a:r>
                <a:rPr lang="en-US" sz="2000" dirty="0" err="1" smtClean="0">
                  <a:cs typeface="Reklame Script Regular DEMO"/>
                </a:rPr>
                <a:t>Nazarian</a:t>
              </a:r>
              <a:r>
                <a:rPr lang="en-US" sz="2000" dirty="0" smtClean="0">
                  <a:cs typeface="Reklame Script Regular DEMO"/>
                </a:rPr>
                <a:t>  </a:t>
              </a:r>
            </a:p>
            <a:p>
              <a:r>
                <a:rPr lang="en-US" sz="2000" dirty="0" smtClean="0">
                  <a:cs typeface="Reklame Script Regular DEMO"/>
                </a:rPr>
                <a:t> </a:t>
              </a:r>
              <a:r>
                <a:rPr lang="en-US" sz="2000" dirty="0" err="1" smtClean="0">
                  <a:cs typeface="Reklame Script Regular DEMO"/>
                </a:rPr>
                <a:t>onazarian</a:t>
              </a:r>
              <a:endParaRPr lang="en-US" sz="2000" dirty="0" smtClean="0">
                <a:cs typeface="Reklame Script Regular DEMO"/>
              </a:endParaRPr>
            </a:p>
            <a:p>
              <a:r>
                <a:rPr lang="en-US" sz="2000" dirty="0">
                  <a:cs typeface="Reklame Script Regular DEMO"/>
                </a:rPr>
                <a:t> </a:t>
              </a:r>
              <a:r>
                <a:rPr lang="en-US" sz="2000" dirty="0" smtClean="0">
                  <a:cs typeface="Reklame Script Regular DEMO"/>
                </a:rPr>
                <a:t> @</a:t>
              </a:r>
              <a:r>
                <a:rPr lang="en-US" sz="2000" dirty="0" err="1" smtClean="0">
                  <a:cs typeface="Reklame Script Regular DEMO"/>
                </a:rPr>
                <a:t>cityofpasadena.net</a:t>
              </a:r>
              <a:endParaRPr lang="en-US" sz="2000" dirty="0" smtClean="0">
                <a:cs typeface="Reklame Script Regular DEMO"/>
              </a:endParaRPr>
            </a:p>
          </p:txBody>
        </p:sp>
        <p:sp>
          <p:nvSpPr>
            <p:cNvPr id="17" name="Rectangle 16"/>
            <p:cNvSpPr/>
            <p:nvPr/>
          </p:nvSpPr>
          <p:spPr>
            <a:xfrm rot="1800000" flipH="1">
              <a:off x="7934641" y="3985772"/>
              <a:ext cx="915100" cy="241698"/>
            </a:xfrm>
            <a:prstGeom prst="rect">
              <a:avLst/>
            </a:prstGeom>
            <a:solidFill>
              <a:schemeClr val="bg1">
                <a:alpha val="4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9" name="Straight Connector 8"/>
          <p:cNvCxnSpPr/>
          <p:nvPr/>
        </p:nvCxnSpPr>
        <p:spPr>
          <a:xfrm>
            <a:off x="478118" y="0"/>
            <a:ext cx="0" cy="313765"/>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167406" y="313765"/>
            <a:ext cx="658365" cy="658365"/>
          </a:xfrm>
          <a:prstGeom prst="ellipse">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44754" y="321125"/>
            <a:ext cx="703669" cy="553998"/>
          </a:xfrm>
          <a:prstGeom prst="rect">
            <a:avLst/>
          </a:prstGeom>
          <a:noFill/>
        </p:spPr>
        <p:txBody>
          <a:bodyPr wrap="square" rtlCol="0">
            <a:spAutoFit/>
          </a:bodyPr>
          <a:lstStyle/>
          <a:p>
            <a:pPr algn="ctr"/>
            <a:r>
              <a:rPr lang="en-US" b="1" dirty="0" smtClean="0">
                <a:solidFill>
                  <a:srgbClr val="FFFFFF"/>
                </a:solidFill>
              </a:rPr>
              <a:t>01</a:t>
            </a:r>
          </a:p>
          <a:p>
            <a:pPr algn="ctr"/>
            <a:r>
              <a:rPr lang="en-US" sz="1200" dirty="0" smtClean="0">
                <a:solidFill>
                  <a:srgbClr val="FFFFFF"/>
                </a:solidFill>
              </a:rPr>
              <a:t>priority</a:t>
            </a:r>
            <a:endParaRPr lang="en-US" sz="1200" dirty="0">
              <a:solidFill>
                <a:srgbClr val="FFFFFF"/>
              </a:solidFill>
            </a:endParaRPr>
          </a:p>
        </p:txBody>
      </p:sp>
      <p:sp>
        <p:nvSpPr>
          <p:cNvPr id="8" name="TextBox 7"/>
          <p:cNvSpPr txBox="1"/>
          <p:nvPr/>
        </p:nvSpPr>
        <p:spPr>
          <a:xfrm>
            <a:off x="4819045" y="445398"/>
            <a:ext cx="4265191" cy="830997"/>
          </a:xfrm>
          <a:prstGeom prst="rect">
            <a:avLst/>
          </a:prstGeom>
          <a:noFill/>
        </p:spPr>
        <p:txBody>
          <a:bodyPr wrap="square" rtlCol="0">
            <a:spAutoFit/>
          </a:bodyPr>
          <a:lstStyle/>
          <a:p>
            <a:pPr>
              <a:spcAft>
                <a:spcPts val="2400"/>
              </a:spcAft>
            </a:pPr>
            <a:r>
              <a:rPr lang="en-US" sz="2400" dirty="0" smtClean="0">
                <a:solidFill>
                  <a:srgbClr val="FFFFFF"/>
                </a:solidFill>
              </a:rPr>
              <a:t>Simplest way to verify homelessness</a:t>
            </a:r>
          </a:p>
        </p:txBody>
      </p:sp>
      <p:sp>
        <p:nvSpPr>
          <p:cNvPr id="22" name="TextBox 21"/>
          <p:cNvSpPr txBox="1"/>
          <p:nvPr/>
        </p:nvSpPr>
        <p:spPr>
          <a:xfrm>
            <a:off x="4819045" y="1509838"/>
            <a:ext cx="4265191" cy="1938992"/>
          </a:xfrm>
          <a:prstGeom prst="rect">
            <a:avLst/>
          </a:prstGeom>
          <a:noFill/>
        </p:spPr>
        <p:txBody>
          <a:bodyPr wrap="square" rtlCol="0">
            <a:spAutoFit/>
          </a:bodyPr>
          <a:lstStyle/>
          <a:p>
            <a:r>
              <a:rPr lang="en-US" sz="2400" dirty="0" smtClean="0">
                <a:solidFill>
                  <a:srgbClr val="FFFFFF"/>
                </a:solidFill>
                <a:cs typeface="Lucida Handwriting"/>
              </a:rPr>
              <a:t>Two steps:</a:t>
            </a:r>
          </a:p>
          <a:p>
            <a:pPr marL="342900" indent="-342900">
              <a:buFont typeface="Arial"/>
              <a:buChar char="•"/>
            </a:pPr>
            <a:r>
              <a:rPr lang="en-US" sz="2400" dirty="0" smtClean="0">
                <a:solidFill>
                  <a:srgbClr val="FFFFFF"/>
                </a:solidFill>
                <a:cs typeface="Lucida Handwriting"/>
              </a:rPr>
              <a:t>Participating Organization Agreement</a:t>
            </a:r>
          </a:p>
          <a:p>
            <a:pPr marL="342900" indent="-342900">
              <a:buFont typeface="Arial"/>
              <a:buChar char="•"/>
            </a:pPr>
            <a:r>
              <a:rPr lang="en-US" sz="2400" dirty="0" smtClean="0">
                <a:solidFill>
                  <a:srgbClr val="FFFFFF"/>
                </a:solidFill>
                <a:cs typeface="Lucida Handwriting"/>
              </a:rPr>
              <a:t>Interagency Data Sharing Consent Form</a:t>
            </a:r>
            <a:endParaRPr lang="en-US" sz="2400" dirty="0">
              <a:solidFill>
                <a:srgbClr val="FFFFFF"/>
              </a:solidFill>
              <a:cs typeface="Lucida Handwriting"/>
            </a:endParaRPr>
          </a:p>
        </p:txBody>
      </p:sp>
    </p:spTree>
    <p:extLst>
      <p:ext uri="{BB962C8B-B14F-4D97-AF65-F5344CB8AC3E}">
        <p14:creationId xmlns:p14="http://schemas.microsoft.com/office/powerpoint/2010/main" val="427471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xEl>
                                              <p:pRg st="0" end="0"/>
                                            </p:txEl>
                                          </p:spTgt>
                                        </p:tgtEl>
                                        <p:attrNameLst>
                                          <p:attrName>style.visibility</p:attrName>
                                        </p:attrNameLst>
                                      </p:cBhvr>
                                      <p:to>
                                        <p:strVal val="visible"/>
                                      </p:to>
                                    </p:set>
                                    <p:animEffect transition="in" filter="fade">
                                      <p:cBhvr>
                                        <p:cTn id="15" dur="500"/>
                                        <p:tgtEl>
                                          <p:spTgt spid="2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2">
                                            <p:txEl>
                                              <p:pRg st="1" end="1"/>
                                            </p:txEl>
                                          </p:spTgt>
                                        </p:tgtEl>
                                        <p:attrNameLst>
                                          <p:attrName>style.visibility</p:attrName>
                                        </p:attrNameLst>
                                      </p:cBhvr>
                                      <p:to>
                                        <p:strVal val="visible"/>
                                      </p:to>
                                    </p:set>
                                    <p:animEffect transition="in" filter="fade">
                                      <p:cBhvr>
                                        <p:cTn id="20" dur="500"/>
                                        <p:tgtEl>
                                          <p:spTgt spid="2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2">
                                            <p:txEl>
                                              <p:pRg st="2" end="2"/>
                                            </p:txEl>
                                          </p:spTgt>
                                        </p:tgtEl>
                                        <p:attrNameLst>
                                          <p:attrName>style.visibility</p:attrName>
                                        </p:attrNameLst>
                                      </p:cBhvr>
                                      <p:to>
                                        <p:strVal val="visible"/>
                                      </p:to>
                                    </p:set>
                                    <p:animEffect transition="in" filter="fade">
                                      <p:cBhvr>
                                        <p:cTn id="25" dur="500"/>
                                        <p:tgtEl>
                                          <p:spTgt spid="2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p:bldP spid="2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39A4F"/>
        </a:solidFill>
        <a:effectLst/>
      </p:bgPr>
    </p:bg>
    <p:spTree>
      <p:nvGrpSpPr>
        <p:cNvPr id="1" name=""/>
        <p:cNvGrpSpPr/>
        <p:nvPr/>
      </p:nvGrpSpPr>
      <p:grpSpPr>
        <a:xfrm>
          <a:off x="0" y="0"/>
          <a:ext cx="0" cy="0"/>
          <a:chOff x="0" y="0"/>
          <a:chExt cx="0" cy="0"/>
        </a:xfrm>
      </p:grpSpPr>
      <p:cxnSp>
        <p:nvCxnSpPr>
          <p:cNvPr id="28" name="Straight Connector 27"/>
          <p:cNvCxnSpPr/>
          <p:nvPr/>
        </p:nvCxnSpPr>
        <p:spPr>
          <a:xfrm>
            <a:off x="5636657" y="0"/>
            <a:ext cx="0" cy="685800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1" y="0"/>
            <a:ext cx="4572000" cy="6858000"/>
          </a:xfrm>
          <a:prstGeom prst="rect">
            <a:avLst/>
          </a:prstGeom>
          <a:solidFill>
            <a:srgbClr val="9B59B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p:nvSpPr>
        <p:spPr>
          <a:xfrm rot="5400000">
            <a:off x="4507947" y="3143730"/>
            <a:ext cx="661828" cy="570541"/>
          </a:xfrm>
          <a:prstGeom prst="triangle">
            <a:avLst/>
          </a:prstGeom>
          <a:solidFill>
            <a:srgbClr val="9B59B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548574" y="3358159"/>
            <a:ext cx="3474850" cy="1477328"/>
          </a:xfrm>
          <a:prstGeom prst="rect">
            <a:avLst/>
          </a:prstGeom>
          <a:noFill/>
        </p:spPr>
        <p:txBody>
          <a:bodyPr wrap="square" rtlCol="0">
            <a:spAutoFit/>
          </a:bodyPr>
          <a:lstStyle/>
          <a:p>
            <a:pPr algn="ctr"/>
            <a:r>
              <a:rPr lang="en-US" sz="5400" u="sng" spc="300" dirty="0" smtClean="0">
                <a:solidFill>
                  <a:schemeClr val="bg1"/>
                </a:solidFill>
                <a:latin typeface="Rockwell"/>
                <a:cs typeface="Rockwell"/>
              </a:rPr>
              <a:t>WRITTEN</a:t>
            </a:r>
            <a:endParaRPr lang="en-US" sz="4800" u="sng" spc="300" dirty="0" smtClean="0">
              <a:solidFill>
                <a:schemeClr val="bg1"/>
              </a:solidFill>
              <a:latin typeface="Rockwell"/>
              <a:cs typeface="Rockwell"/>
            </a:endParaRPr>
          </a:p>
          <a:p>
            <a:pPr algn="ctr"/>
            <a:r>
              <a:rPr lang="en-US" sz="3600" dirty="0" smtClean="0">
                <a:solidFill>
                  <a:schemeClr val="bg1"/>
                </a:solidFill>
                <a:latin typeface="Rockwell"/>
                <a:cs typeface="Rockwell"/>
              </a:rPr>
              <a:t>VERIFICATION</a:t>
            </a:r>
            <a:endParaRPr lang="en-US" sz="3200" dirty="0">
              <a:solidFill>
                <a:schemeClr val="bg1"/>
              </a:solidFill>
              <a:latin typeface="Rockwell"/>
              <a:cs typeface="Rockwell"/>
            </a:endParaRPr>
          </a:p>
        </p:txBody>
      </p:sp>
      <p:pic>
        <p:nvPicPr>
          <p:cNvPr id="15" name="Picture 14" descr="Penci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737" y="2170466"/>
            <a:ext cx="3350524" cy="367863"/>
          </a:xfrm>
          <a:prstGeom prst="rect">
            <a:avLst/>
          </a:prstGeom>
          <a:effectLst>
            <a:outerShdw blurRad="76200" dir="18900000" sy="23000" kx="-1200000" algn="bl" rotWithShape="0">
              <a:prstClr val="black">
                <a:alpha val="20000"/>
              </a:prstClr>
            </a:outerShdw>
          </a:effectLst>
        </p:spPr>
      </p:pic>
      <p:grpSp>
        <p:nvGrpSpPr>
          <p:cNvPr id="17" name="Group 16"/>
          <p:cNvGrpSpPr/>
          <p:nvPr/>
        </p:nvGrpSpPr>
        <p:grpSpPr>
          <a:xfrm>
            <a:off x="4688159" y="195007"/>
            <a:ext cx="4424091" cy="1434534"/>
            <a:chOff x="4688159" y="195007"/>
            <a:chExt cx="4424091" cy="1434534"/>
          </a:xfrm>
        </p:grpSpPr>
        <p:grpSp>
          <p:nvGrpSpPr>
            <p:cNvPr id="14" name="Group 13"/>
            <p:cNvGrpSpPr/>
            <p:nvPr/>
          </p:nvGrpSpPr>
          <p:grpSpPr>
            <a:xfrm>
              <a:off x="4688159" y="195007"/>
              <a:ext cx="1896997" cy="1434534"/>
              <a:chOff x="4865205" y="478416"/>
              <a:chExt cx="1896997" cy="1434534"/>
            </a:xfrm>
          </p:grpSpPr>
          <p:sp>
            <p:nvSpPr>
              <p:cNvPr id="3" name="Oval 2"/>
              <p:cNvSpPr/>
              <p:nvPr/>
            </p:nvSpPr>
            <p:spPr>
              <a:xfrm>
                <a:off x="5096436" y="478416"/>
                <a:ext cx="1434534" cy="1434534"/>
              </a:xfrm>
              <a:prstGeom prst="ellipse">
                <a:avLst/>
              </a:prstGeom>
              <a:solidFill>
                <a:schemeClr val="accent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865205" y="903295"/>
                <a:ext cx="1896997" cy="584776"/>
              </a:xfrm>
              <a:prstGeom prst="rect">
                <a:avLst/>
              </a:prstGeom>
              <a:noFill/>
            </p:spPr>
            <p:txBody>
              <a:bodyPr wrap="square" rtlCol="0">
                <a:spAutoFit/>
              </a:bodyPr>
              <a:lstStyle/>
              <a:p>
                <a:pPr algn="ctr"/>
                <a:r>
                  <a:rPr lang="en-US" sz="1600" dirty="0" smtClean="0">
                    <a:solidFill>
                      <a:srgbClr val="FFFFFF"/>
                    </a:solidFill>
                  </a:rPr>
                  <a:t>Applicant Information</a:t>
                </a:r>
                <a:endParaRPr lang="en-US" sz="1600" dirty="0">
                  <a:solidFill>
                    <a:srgbClr val="FFFFFF"/>
                  </a:solidFill>
                </a:endParaRPr>
              </a:p>
            </p:txBody>
          </p:sp>
        </p:grpSp>
        <p:sp>
          <p:nvSpPr>
            <p:cNvPr id="30" name="TextBox 29"/>
            <p:cNvSpPr txBox="1"/>
            <p:nvPr/>
          </p:nvSpPr>
          <p:spPr>
            <a:xfrm>
              <a:off x="6521655" y="589109"/>
              <a:ext cx="2590595" cy="646331"/>
            </a:xfrm>
            <a:prstGeom prst="rect">
              <a:avLst/>
            </a:prstGeom>
            <a:noFill/>
          </p:spPr>
          <p:txBody>
            <a:bodyPr wrap="square" rtlCol="0">
              <a:spAutoFit/>
            </a:bodyPr>
            <a:lstStyle/>
            <a:p>
              <a:r>
                <a:rPr lang="en-US" dirty="0" smtClean="0">
                  <a:solidFill>
                    <a:srgbClr val="FFFFFF"/>
                  </a:solidFill>
                </a:rPr>
                <a:t>Name</a:t>
              </a:r>
            </a:p>
            <a:p>
              <a:r>
                <a:rPr lang="en-US" dirty="0" smtClean="0">
                  <a:solidFill>
                    <a:srgbClr val="FFFFFF"/>
                  </a:solidFill>
                </a:rPr>
                <a:t>Release authorization</a:t>
              </a:r>
              <a:endParaRPr lang="en-US" dirty="0">
                <a:solidFill>
                  <a:srgbClr val="FFFFFF"/>
                </a:solidFill>
              </a:endParaRPr>
            </a:p>
          </p:txBody>
        </p:sp>
      </p:grpSp>
      <p:grpSp>
        <p:nvGrpSpPr>
          <p:cNvPr id="18" name="Group 17"/>
          <p:cNvGrpSpPr/>
          <p:nvPr/>
        </p:nvGrpSpPr>
        <p:grpSpPr>
          <a:xfrm>
            <a:off x="4688159" y="1846996"/>
            <a:ext cx="4090716" cy="1434534"/>
            <a:chOff x="4688159" y="1846996"/>
            <a:chExt cx="4090716" cy="1434534"/>
          </a:xfrm>
        </p:grpSpPr>
        <p:grpSp>
          <p:nvGrpSpPr>
            <p:cNvPr id="8" name="Group 7"/>
            <p:cNvGrpSpPr/>
            <p:nvPr/>
          </p:nvGrpSpPr>
          <p:grpSpPr>
            <a:xfrm>
              <a:off x="4688159" y="1846996"/>
              <a:ext cx="1896997" cy="1434534"/>
              <a:chOff x="4892901" y="2329057"/>
              <a:chExt cx="1896997" cy="1434534"/>
            </a:xfrm>
          </p:grpSpPr>
          <p:sp>
            <p:nvSpPr>
              <p:cNvPr id="9" name="Oval 8"/>
              <p:cNvSpPr/>
              <p:nvPr/>
            </p:nvSpPr>
            <p:spPr>
              <a:xfrm>
                <a:off x="5124132" y="2329057"/>
                <a:ext cx="1434534" cy="1434534"/>
              </a:xfrm>
              <a:prstGeom prst="ellipse">
                <a:avLst/>
              </a:prstGeom>
              <a:solidFill>
                <a:srgbClr val="0E9A5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892901" y="2753936"/>
                <a:ext cx="1896997" cy="584776"/>
              </a:xfrm>
              <a:prstGeom prst="rect">
                <a:avLst/>
              </a:prstGeom>
              <a:noFill/>
            </p:spPr>
            <p:txBody>
              <a:bodyPr wrap="square" rtlCol="0">
                <a:spAutoFit/>
              </a:bodyPr>
              <a:lstStyle/>
              <a:p>
                <a:pPr algn="ctr"/>
                <a:r>
                  <a:rPr lang="en-US" sz="1600" dirty="0" smtClean="0">
                    <a:solidFill>
                      <a:srgbClr val="FFFFFF"/>
                    </a:solidFill>
                  </a:rPr>
                  <a:t>Agency Information</a:t>
                </a:r>
                <a:endParaRPr lang="en-US" sz="1600" dirty="0">
                  <a:solidFill>
                    <a:srgbClr val="FFFFFF"/>
                  </a:solidFill>
                </a:endParaRPr>
              </a:p>
            </p:txBody>
          </p:sp>
        </p:grpSp>
        <p:sp>
          <p:nvSpPr>
            <p:cNvPr id="31" name="TextBox 30"/>
            <p:cNvSpPr txBox="1"/>
            <p:nvPr/>
          </p:nvSpPr>
          <p:spPr>
            <a:xfrm>
              <a:off x="6521655" y="2241098"/>
              <a:ext cx="2257220" cy="646331"/>
            </a:xfrm>
            <a:prstGeom prst="rect">
              <a:avLst/>
            </a:prstGeom>
            <a:noFill/>
          </p:spPr>
          <p:txBody>
            <a:bodyPr wrap="square" rtlCol="0">
              <a:spAutoFit/>
            </a:bodyPr>
            <a:lstStyle/>
            <a:p>
              <a:r>
                <a:rPr lang="en-US" dirty="0" smtClean="0">
                  <a:solidFill>
                    <a:srgbClr val="FFFFFF"/>
                  </a:solidFill>
                </a:rPr>
                <a:t>Contact info</a:t>
              </a:r>
            </a:p>
            <a:p>
              <a:r>
                <a:rPr lang="en-US" dirty="0" smtClean="0">
                  <a:solidFill>
                    <a:srgbClr val="FFFFFF"/>
                  </a:solidFill>
                </a:rPr>
                <a:t>Facility Type</a:t>
              </a:r>
            </a:p>
          </p:txBody>
        </p:sp>
      </p:grpSp>
      <p:grpSp>
        <p:nvGrpSpPr>
          <p:cNvPr id="22" name="Group 21"/>
          <p:cNvGrpSpPr/>
          <p:nvPr/>
        </p:nvGrpSpPr>
        <p:grpSpPr>
          <a:xfrm>
            <a:off x="4919390" y="3498985"/>
            <a:ext cx="3859485" cy="1434534"/>
            <a:chOff x="4919390" y="3498985"/>
            <a:chExt cx="3859485" cy="1434534"/>
          </a:xfrm>
        </p:grpSpPr>
        <p:grpSp>
          <p:nvGrpSpPr>
            <p:cNvPr id="7" name="Group 6"/>
            <p:cNvGrpSpPr/>
            <p:nvPr/>
          </p:nvGrpSpPr>
          <p:grpSpPr>
            <a:xfrm>
              <a:off x="4919390" y="3498985"/>
              <a:ext cx="1434534" cy="1434534"/>
              <a:chOff x="5327667" y="4205792"/>
              <a:chExt cx="1434534" cy="1434534"/>
            </a:xfrm>
          </p:grpSpPr>
          <p:sp>
            <p:nvSpPr>
              <p:cNvPr id="11" name="Oval 10"/>
              <p:cNvSpPr/>
              <p:nvPr/>
            </p:nvSpPr>
            <p:spPr>
              <a:xfrm>
                <a:off x="5327667" y="4205792"/>
                <a:ext cx="1434534" cy="1434534"/>
              </a:xfrm>
              <a:prstGeom prst="ellipse">
                <a:avLst/>
              </a:prstGeom>
              <a:solidFill>
                <a:srgbClr val="0E9A5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5416159" y="4507561"/>
                <a:ext cx="1257549" cy="830997"/>
              </a:xfrm>
              <a:prstGeom prst="rect">
                <a:avLst/>
              </a:prstGeom>
              <a:noFill/>
            </p:spPr>
            <p:txBody>
              <a:bodyPr wrap="square" rtlCol="0">
                <a:spAutoFit/>
              </a:bodyPr>
              <a:lstStyle/>
              <a:p>
                <a:pPr algn="ctr"/>
                <a:r>
                  <a:rPr lang="en-US" sz="1600" dirty="0" smtClean="0">
                    <a:solidFill>
                      <a:srgbClr val="FFFFFF"/>
                    </a:solidFill>
                  </a:rPr>
                  <a:t>Dates of Stay / Prior Residence</a:t>
                </a:r>
                <a:endParaRPr lang="en-US" sz="1600" dirty="0">
                  <a:solidFill>
                    <a:srgbClr val="FFFFFF"/>
                  </a:solidFill>
                </a:endParaRPr>
              </a:p>
            </p:txBody>
          </p:sp>
        </p:grpSp>
        <p:sp>
          <p:nvSpPr>
            <p:cNvPr id="32" name="TextBox 31"/>
            <p:cNvSpPr txBox="1"/>
            <p:nvPr/>
          </p:nvSpPr>
          <p:spPr>
            <a:xfrm>
              <a:off x="6521655" y="3616088"/>
              <a:ext cx="2257220" cy="1200329"/>
            </a:xfrm>
            <a:prstGeom prst="rect">
              <a:avLst/>
            </a:prstGeom>
            <a:noFill/>
          </p:spPr>
          <p:txBody>
            <a:bodyPr wrap="square" rtlCol="0">
              <a:spAutoFit/>
            </a:bodyPr>
            <a:lstStyle/>
            <a:p>
              <a:r>
                <a:rPr lang="en-US" dirty="0" smtClean="0">
                  <a:solidFill>
                    <a:srgbClr val="FFFFFF"/>
                  </a:solidFill>
                </a:rPr>
                <a:t>Location</a:t>
              </a:r>
            </a:p>
            <a:p>
              <a:r>
                <a:rPr lang="en-US" dirty="0" smtClean="0">
                  <a:solidFill>
                    <a:srgbClr val="FFFFFF"/>
                  </a:solidFill>
                </a:rPr>
                <a:t>Date(s) of stay</a:t>
              </a:r>
            </a:p>
            <a:p>
              <a:r>
                <a:rPr lang="en-US" dirty="0" smtClean="0">
                  <a:solidFill>
                    <a:srgbClr val="FFFFFF"/>
                  </a:solidFill>
                </a:rPr>
                <a:t>Total Days</a:t>
              </a:r>
            </a:p>
            <a:p>
              <a:r>
                <a:rPr lang="en-US" dirty="0" smtClean="0">
                  <a:solidFill>
                    <a:srgbClr val="FFFFFF"/>
                  </a:solidFill>
                </a:rPr>
                <a:t>Prior Residence</a:t>
              </a:r>
            </a:p>
          </p:txBody>
        </p:sp>
      </p:grpSp>
      <p:grpSp>
        <p:nvGrpSpPr>
          <p:cNvPr id="36" name="Group 35"/>
          <p:cNvGrpSpPr/>
          <p:nvPr/>
        </p:nvGrpSpPr>
        <p:grpSpPr>
          <a:xfrm>
            <a:off x="4688159" y="5150975"/>
            <a:ext cx="4090716" cy="1434534"/>
            <a:chOff x="4688159" y="5150975"/>
            <a:chExt cx="4090716" cy="1434534"/>
          </a:xfrm>
        </p:grpSpPr>
        <p:grpSp>
          <p:nvGrpSpPr>
            <p:cNvPr id="19" name="Group 18"/>
            <p:cNvGrpSpPr/>
            <p:nvPr/>
          </p:nvGrpSpPr>
          <p:grpSpPr>
            <a:xfrm>
              <a:off x="4688159" y="5150975"/>
              <a:ext cx="1896997" cy="1434534"/>
              <a:chOff x="4892901" y="2329057"/>
              <a:chExt cx="1896997" cy="1434534"/>
            </a:xfrm>
          </p:grpSpPr>
          <p:sp>
            <p:nvSpPr>
              <p:cNvPr id="20" name="Oval 19"/>
              <p:cNvSpPr/>
              <p:nvPr/>
            </p:nvSpPr>
            <p:spPr>
              <a:xfrm>
                <a:off x="5124132" y="2329057"/>
                <a:ext cx="1434534" cy="1434534"/>
              </a:xfrm>
              <a:prstGeom prst="ellipse">
                <a:avLst/>
              </a:prstGeom>
              <a:solidFill>
                <a:srgbClr val="0E9A5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892901" y="2877047"/>
                <a:ext cx="1896997" cy="338554"/>
              </a:xfrm>
              <a:prstGeom prst="rect">
                <a:avLst/>
              </a:prstGeom>
              <a:noFill/>
            </p:spPr>
            <p:txBody>
              <a:bodyPr wrap="square" rtlCol="0">
                <a:spAutoFit/>
              </a:bodyPr>
              <a:lstStyle/>
              <a:p>
                <a:pPr algn="ctr"/>
                <a:r>
                  <a:rPr lang="en-US" sz="1600" dirty="0" smtClean="0">
                    <a:solidFill>
                      <a:srgbClr val="FFFFFF"/>
                    </a:solidFill>
                  </a:rPr>
                  <a:t>Certification</a:t>
                </a:r>
                <a:endParaRPr lang="en-US" sz="1600" dirty="0">
                  <a:solidFill>
                    <a:srgbClr val="FFFFFF"/>
                  </a:solidFill>
                </a:endParaRPr>
              </a:p>
            </p:txBody>
          </p:sp>
        </p:grpSp>
        <p:sp>
          <p:nvSpPr>
            <p:cNvPr id="33" name="TextBox 32"/>
            <p:cNvSpPr txBox="1"/>
            <p:nvPr/>
          </p:nvSpPr>
          <p:spPr>
            <a:xfrm>
              <a:off x="6521655" y="5406577"/>
              <a:ext cx="2257220" cy="923330"/>
            </a:xfrm>
            <a:prstGeom prst="rect">
              <a:avLst/>
            </a:prstGeom>
            <a:noFill/>
          </p:spPr>
          <p:txBody>
            <a:bodyPr wrap="square" rtlCol="0">
              <a:spAutoFit/>
            </a:bodyPr>
            <a:lstStyle/>
            <a:p>
              <a:r>
                <a:rPr lang="en-US" dirty="0" smtClean="0">
                  <a:solidFill>
                    <a:srgbClr val="FFFFFF"/>
                  </a:solidFill>
                </a:rPr>
                <a:t>3</a:t>
              </a:r>
              <a:r>
                <a:rPr lang="en-US" baseline="30000" dirty="0" smtClean="0">
                  <a:solidFill>
                    <a:srgbClr val="FFFFFF"/>
                  </a:solidFill>
                </a:rPr>
                <a:t>rd</a:t>
              </a:r>
              <a:r>
                <a:rPr lang="en-US" dirty="0" smtClean="0">
                  <a:solidFill>
                    <a:srgbClr val="FFFFFF"/>
                  </a:solidFill>
                </a:rPr>
                <a:t> </a:t>
              </a:r>
              <a:r>
                <a:rPr lang="en-US" dirty="0">
                  <a:solidFill>
                    <a:srgbClr val="FFFFFF"/>
                  </a:solidFill>
                </a:rPr>
                <a:t>p</a:t>
              </a:r>
              <a:r>
                <a:rPr lang="en-US" dirty="0" smtClean="0">
                  <a:solidFill>
                    <a:srgbClr val="FFFFFF"/>
                  </a:solidFill>
                </a:rPr>
                <a:t>arty certification of homeless status</a:t>
              </a:r>
              <a:endParaRPr lang="en-US" dirty="0">
                <a:solidFill>
                  <a:srgbClr val="FFFFFF"/>
                </a:solidFill>
              </a:endParaRPr>
            </a:p>
          </p:txBody>
        </p:sp>
      </p:grpSp>
      <p:cxnSp>
        <p:nvCxnSpPr>
          <p:cNvPr id="27" name="Straight Connector 26"/>
          <p:cNvCxnSpPr/>
          <p:nvPr/>
        </p:nvCxnSpPr>
        <p:spPr>
          <a:xfrm>
            <a:off x="478118" y="0"/>
            <a:ext cx="0" cy="313765"/>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9" name="Oval 28"/>
          <p:cNvSpPr/>
          <p:nvPr/>
        </p:nvSpPr>
        <p:spPr>
          <a:xfrm>
            <a:off x="167406" y="313765"/>
            <a:ext cx="658365" cy="658365"/>
          </a:xfrm>
          <a:prstGeom prst="ellipse">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144754" y="321125"/>
            <a:ext cx="703669" cy="553998"/>
          </a:xfrm>
          <a:prstGeom prst="rect">
            <a:avLst/>
          </a:prstGeom>
          <a:noFill/>
        </p:spPr>
        <p:txBody>
          <a:bodyPr wrap="square" rtlCol="0">
            <a:spAutoFit/>
          </a:bodyPr>
          <a:lstStyle/>
          <a:p>
            <a:pPr algn="ctr"/>
            <a:r>
              <a:rPr lang="en-US" b="1" dirty="0" smtClean="0">
                <a:solidFill>
                  <a:srgbClr val="FFFFFF"/>
                </a:solidFill>
              </a:rPr>
              <a:t>02</a:t>
            </a:r>
          </a:p>
          <a:p>
            <a:pPr algn="ctr"/>
            <a:r>
              <a:rPr lang="en-US" sz="1200" dirty="0" smtClean="0">
                <a:solidFill>
                  <a:srgbClr val="FFFFFF"/>
                </a:solidFill>
              </a:rPr>
              <a:t>priority</a:t>
            </a:r>
            <a:endParaRPr lang="en-US" sz="1200" dirty="0">
              <a:solidFill>
                <a:srgbClr val="FFFFFF"/>
              </a:solidFill>
            </a:endParaRPr>
          </a:p>
        </p:txBody>
      </p:sp>
      <p:sp>
        <p:nvSpPr>
          <p:cNvPr id="35" name="TextBox 34"/>
          <p:cNvSpPr txBox="1"/>
          <p:nvPr/>
        </p:nvSpPr>
        <p:spPr>
          <a:xfrm>
            <a:off x="548574" y="2749510"/>
            <a:ext cx="3474850" cy="923330"/>
          </a:xfrm>
          <a:prstGeom prst="rect">
            <a:avLst/>
          </a:prstGeom>
          <a:noFill/>
        </p:spPr>
        <p:txBody>
          <a:bodyPr wrap="square" rtlCol="0">
            <a:spAutoFit/>
          </a:bodyPr>
          <a:lstStyle/>
          <a:p>
            <a:pPr algn="ctr"/>
            <a:r>
              <a:rPr lang="en-US" sz="5400" i="1" dirty="0" smtClean="0">
                <a:solidFill>
                  <a:schemeClr val="bg1"/>
                </a:solidFill>
                <a:latin typeface="Rockwell"/>
                <a:cs typeface="Rockwell"/>
              </a:rPr>
              <a:t>3</a:t>
            </a:r>
            <a:r>
              <a:rPr lang="en-US" sz="5400" i="1" baseline="30000" dirty="0" smtClean="0">
                <a:solidFill>
                  <a:schemeClr val="bg1"/>
                </a:solidFill>
                <a:latin typeface="Rockwell"/>
                <a:cs typeface="Rockwell"/>
              </a:rPr>
              <a:t>RD</a:t>
            </a:r>
            <a:r>
              <a:rPr lang="en-US" sz="5400" i="1" dirty="0" smtClean="0">
                <a:solidFill>
                  <a:schemeClr val="bg1"/>
                </a:solidFill>
                <a:latin typeface="Rockwell"/>
                <a:cs typeface="Rockwell"/>
              </a:rPr>
              <a:t> PARTY</a:t>
            </a:r>
          </a:p>
        </p:txBody>
      </p:sp>
    </p:spTree>
    <p:extLst>
      <p:ext uri="{BB962C8B-B14F-4D97-AF65-F5344CB8AC3E}">
        <p14:creationId xmlns:p14="http://schemas.microsoft.com/office/powerpoint/2010/main" val="83551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B8D00"/>
        </a:solidFill>
        <a:effectLst/>
      </p:bgPr>
    </p:bg>
    <p:spTree>
      <p:nvGrpSpPr>
        <p:cNvPr id="1" name=""/>
        <p:cNvGrpSpPr/>
        <p:nvPr/>
      </p:nvGrpSpPr>
      <p:grpSpPr>
        <a:xfrm>
          <a:off x="0" y="0"/>
          <a:ext cx="0" cy="0"/>
          <a:chOff x="0" y="0"/>
          <a:chExt cx="0" cy="0"/>
        </a:xfrm>
      </p:grpSpPr>
      <p:cxnSp>
        <p:nvCxnSpPr>
          <p:cNvPr id="26" name="Straight Connector 25"/>
          <p:cNvCxnSpPr/>
          <p:nvPr/>
        </p:nvCxnSpPr>
        <p:spPr>
          <a:xfrm>
            <a:off x="5965359" y="0"/>
            <a:ext cx="0" cy="685800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1" y="0"/>
            <a:ext cx="4572000" cy="6858000"/>
          </a:xfrm>
          <a:prstGeom prst="rect">
            <a:avLst/>
          </a:prstGeom>
          <a:solidFill>
            <a:srgbClr val="CA34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p:nvSpPr>
        <p:spPr>
          <a:xfrm rot="5400000">
            <a:off x="4507947" y="3143730"/>
            <a:ext cx="661828" cy="570541"/>
          </a:xfrm>
          <a:prstGeom prst="triangle">
            <a:avLst/>
          </a:prstGeom>
          <a:solidFill>
            <a:srgbClr val="CA34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Bench.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234" y="1738450"/>
            <a:ext cx="2474998" cy="1437094"/>
          </a:xfrm>
          <a:prstGeom prst="rect">
            <a:avLst/>
          </a:prstGeom>
          <a:effectLst>
            <a:outerShdw blurRad="76200" dir="18900000" sy="23000" kx="-1200000" algn="bl" rotWithShape="0">
              <a:prstClr val="black">
                <a:alpha val="20000"/>
              </a:prstClr>
            </a:outerShdw>
          </a:effectLst>
        </p:spPr>
      </p:pic>
      <p:sp>
        <p:nvSpPr>
          <p:cNvPr id="7" name="TextBox 6"/>
          <p:cNvSpPr txBox="1"/>
          <p:nvPr/>
        </p:nvSpPr>
        <p:spPr>
          <a:xfrm>
            <a:off x="328706" y="3250249"/>
            <a:ext cx="4419214" cy="1754327"/>
          </a:xfrm>
          <a:prstGeom prst="rect">
            <a:avLst/>
          </a:prstGeom>
          <a:noFill/>
        </p:spPr>
        <p:txBody>
          <a:bodyPr wrap="square" rtlCol="0">
            <a:spAutoFit/>
          </a:bodyPr>
          <a:lstStyle/>
          <a:p>
            <a:r>
              <a:rPr lang="en-US" sz="3200" dirty="0" smtClean="0">
                <a:solidFill>
                  <a:schemeClr val="bg1"/>
                </a:solidFill>
                <a:latin typeface="Rockwell"/>
                <a:cs typeface="Rockwell"/>
              </a:rPr>
              <a:t>OUTREACH /</a:t>
            </a:r>
          </a:p>
          <a:p>
            <a:r>
              <a:rPr lang="en-US" sz="3200" dirty="0" smtClean="0">
                <a:solidFill>
                  <a:schemeClr val="bg1"/>
                </a:solidFill>
                <a:latin typeface="Rockwell"/>
                <a:cs typeface="Rockwell"/>
              </a:rPr>
              <a:t>INTAKE WORKER </a:t>
            </a:r>
            <a:r>
              <a:rPr lang="en-US" sz="4400" u="sng" dirty="0" smtClean="0">
                <a:solidFill>
                  <a:schemeClr val="bg1"/>
                </a:solidFill>
                <a:latin typeface="Rockwell"/>
                <a:cs typeface="Rockwell"/>
              </a:rPr>
              <a:t>OBSERVATION</a:t>
            </a:r>
            <a:endParaRPr lang="en-US" sz="4400" u="sng" dirty="0">
              <a:solidFill>
                <a:schemeClr val="bg1"/>
              </a:solidFill>
              <a:latin typeface="Rockwell"/>
              <a:cs typeface="Rockwell"/>
            </a:endParaRPr>
          </a:p>
        </p:txBody>
      </p:sp>
      <p:grpSp>
        <p:nvGrpSpPr>
          <p:cNvPr id="38" name="Group 37"/>
          <p:cNvGrpSpPr/>
          <p:nvPr/>
        </p:nvGrpSpPr>
        <p:grpSpPr>
          <a:xfrm>
            <a:off x="5016861" y="986880"/>
            <a:ext cx="3828315" cy="1434534"/>
            <a:chOff x="5016861" y="986880"/>
            <a:chExt cx="3828315" cy="1434534"/>
          </a:xfrm>
        </p:grpSpPr>
        <p:grpSp>
          <p:nvGrpSpPr>
            <p:cNvPr id="10" name="Group 9"/>
            <p:cNvGrpSpPr/>
            <p:nvPr/>
          </p:nvGrpSpPr>
          <p:grpSpPr>
            <a:xfrm>
              <a:off x="5016861" y="986880"/>
              <a:ext cx="1896997" cy="1434534"/>
              <a:chOff x="4865205" y="478416"/>
              <a:chExt cx="1896997" cy="1434534"/>
            </a:xfrm>
          </p:grpSpPr>
          <p:sp>
            <p:nvSpPr>
              <p:cNvPr id="11" name="Oval 10"/>
              <p:cNvSpPr/>
              <p:nvPr/>
            </p:nvSpPr>
            <p:spPr>
              <a:xfrm>
                <a:off x="5096436" y="478416"/>
                <a:ext cx="1434534" cy="1434534"/>
              </a:xfrm>
              <a:prstGeom prst="ellipse">
                <a:avLst/>
              </a:prstGeom>
              <a:solidFill>
                <a:srgbClr val="EB8D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4865205" y="903295"/>
                <a:ext cx="1896997" cy="584776"/>
              </a:xfrm>
              <a:prstGeom prst="rect">
                <a:avLst/>
              </a:prstGeom>
              <a:noFill/>
            </p:spPr>
            <p:txBody>
              <a:bodyPr wrap="square" rtlCol="0">
                <a:spAutoFit/>
              </a:bodyPr>
              <a:lstStyle/>
              <a:p>
                <a:pPr algn="ctr"/>
                <a:r>
                  <a:rPr lang="en-US" sz="1600" dirty="0" smtClean="0">
                    <a:solidFill>
                      <a:srgbClr val="FFFFFF"/>
                    </a:solidFill>
                  </a:rPr>
                  <a:t>Applicant </a:t>
                </a:r>
              </a:p>
              <a:p>
                <a:pPr algn="ctr"/>
                <a:r>
                  <a:rPr lang="en-US" sz="1600" dirty="0" smtClean="0">
                    <a:solidFill>
                      <a:srgbClr val="FFFFFF"/>
                    </a:solidFill>
                  </a:rPr>
                  <a:t>Information</a:t>
                </a:r>
                <a:endParaRPr lang="en-US" sz="1600" dirty="0">
                  <a:solidFill>
                    <a:srgbClr val="FFFFFF"/>
                  </a:solidFill>
                </a:endParaRPr>
              </a:p>
            </p:txBody>
          </p:sp>
        </p:grpSp>
        <p:sp>
          <p:nvSpPr>
            <p:cNvPr id="27" name="TextBox 26"/>
            <p:cNvSpPr txBox="1"/>
            <p:nvPr/>
          </p:nvSpPr>
          <p:spPr>
            <a:xfrm>
              <a:off x="6850357" y="1380982"/>
              <a:ext cx="1994819" cy="646331"/>
            </a:xfrm>
            <a:prstGeom prst="rect">
              <a:avLst/>
            </a:prstGeom>
            <a:noFill/>
          </p:spPr>
          <p:txBody>
            <a:bodyPr wrap="square" rtlCol="0">
              <a:spAutoFit/>
            </a:bodyPr>
            <a:lstStyle/>
            <a:p>
              <a:r>
                <a:rPr lang="en-US" dirty="0" smtClean="0">
                  <a:solidFill>
                    <a:srgbClr val="FFFFFF"/>
                  </a:solidFill>
                </a:rPr>
                <a:t>Name</a:t>
              </a:r>
            </a:p>
            <a:p>
              <a:r>
                <a:rPr lang="en-US" dirty="0" smtClean="0">
                  <a:solidFill>
                    <a:srgbClr val="FFFFFF"/>
                  </a:solidFill>
                </a:rPr>
                <a:t>Family Type</a:t>
              </a:r>
              <a:endParaRPr lang="en-US" dirty="0">
                <a:solidFill>
                  <a:srgbClr val="FFFFFF"/>
                </a:solidFill>
              </a:endParaRPr>
            </a:p>
          </p:txBody>
        </p:sp>
      </p:grpSp>
      <p:grpSp>
        <p:nvGrpSpPr>
          <p:cNvPr id="39" name="Group 38"/>
          <p:cNvGrpSpPr/>
          <p:nvPr/>
        </p:nvGrpSpPr>
        <p:grpSpPr>
          <a:xfrm>
            <a:off x="5016861" y="2638869"/>
            <a:ext cx="4090716" cy="1434534"/>
            <a:chOff x="5016861" y="2638869"/>
            <a:chExt cx="4090716" cy="1434534"/>
          </a:xfrm>
        </p:grpSpPr>
        <p:grpSp>
          <p:nvGrpSpPr>
            <p:cNvPr id="13" name="Group 12"/>
            <p:cNvGrpSpPr/>
            <p:nvPr/>
          </p:nvGrpSpPr>
          <p:grpSpPr>
            <a:xfrm>
              <a:off x="5016861" y="2638869"/>
              <a:ext cx="1896997" cy="1434534"/>
              <a:chOff x="4892901" y="2329057"/>
              <a:chExt cx="1896997" cy="1434534"/>
            </a:xfrm>
          </p:grpSpPr>
          <p:sp>
            <p:nvSpPr>
              <p:cNvPr id="14" name="Oval 13"/>
              <p:cNvSpPr/>
              <p:nvPr/>
            </p:nvSpPr>
            <p:spPr>
              <a:xfrm>
                <a:off x="5124132" y="2329057"/>
                <a:ext cx="1434534" cy="1434534"/>
              </a:xfrm>
              <a:prstGeom prst="ellipse">
                <a:avLst/>
              </a:prstGeom>
              <a:solidFill>
                <a:srgbClr val="EB8D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892901" y="2753936"/>
                <a:ext cx="1896997" cy="584776"/>
              </a:xfrm>
              <a:prstGeom prst="rect">
                <a:avLst/>
              </a:prstGeom>
              <a:noFill/>
            </p:spPr>
            <p:txBody>
              <a:bodyPr wrap="square" rtlCol="0">
                <a:spAutoFit/>
              </a:bodyPr>
              <a:lstStyle/>
              <a:p>
                <a:pPr algn="ctr"/>
                <a:r>
                  <a:rPr lang="en-US" sz="1600" dirty="0" smtClean="0">
                    <a:solidFill>
                      <a:srgbClr val="FFFFFF"/>
                    </a:solidFill>
                  </a:rPr>
                  <a:t>Living </a:t>
                </a:r>
              </a:p>
              <a:p>
                <a:pPr algn="ctr"/>
                <a:r>
                  <a:rPr lang="en-US" sz="1600" dirty="0" smtClean="0">
                    <a:solidFill>
                      <a:srgbClr val="FFFFFF"/>
                    </a:solidFill>
                  </a:rPr>
                  <a:t>Situation</a:t>
                </a:r>
                <a:endParaRPr lang="en-US" sz="1600" dirty="0">
                  <a:solidFill>
                    <a:srgbClr val="FFFFFF"/>
                  </a:solidFill>
                </a:endParaRPr>
              </a:p>
            </p:txBody>
          </p:sp>
        </p:grpSp>
        <p:sp>
          <p:nvSpPr>
            <p:cNvPr id="28" name="TextBox 27"/>
            <p:cNvSpPr txBox="1"/>
            <p:nvPr/>
          </p:nvSpPr>
          <p:spPr>
            <a:xfrm>
              <a:off x="6850357" y="3032971"/>
              <a:ext cx="2257220" cy="646331"/>
            </a:xfrm>
            <a:prstGeom prst="rect">
              <a:avLst/>
            </a:prstGeom>
            <a:noFill/>
          </p:spPr>
          <p:txBody>
            <a:bodyPr wrap="square" rtlCol="0">
              <a:spAutoFit/>
            </a:bodyPr>
            <a:lstStyle/>
            <a:p>
              <a:r>
                <a:rPr lang="en-US" dirty="0" smtClean="0">
                  <a:solidFill>
                    <a:srgbClr val="FFFFFF"/>
                  </a:solidFill>
                </a:rPr>
                <a:t>Description of the living situation</a:t>
              </a:r>
            </a:p>
          </p:txBody>
        </p:sp>
      </p:grpSp>
      <p:grpSp>
        <p:nvGrpSpPr>
          <p:cNvPr id="40" name="Group 39"/>
          <p:cNvGrpSpPr/>
          <p:nvPr/>
        </p:nvGrpSpPr>
        <p:grpSpPr>
          <a:xfrm>
            <a:off x="5016861" y="4299338"/>
            <a:ext cx="4090716" cy="1434534"/>
            <a:chOff x="5016861" y="4299338"/>
            <a:chExt cx="4090716" cy="1434534"/>
          </a:xfrm>
        </p:grpSpPr>
        <p:grpSp>
          <p:nvGrpSpPr>
            <p:cNvPr id="19" name="Group 18"/>
            <p:cNvGrpSpPr/>
            <p:nvPr/>
          </p:nvGrpSpPr>
          <p:grpSpPr>
            <a:xfrm>
              <a:off x="5016861" y="4299338"/>
              <a:ext cx="1896997" cy="1434534"/>
              <a:chOff x="4892901" y="2329057"/>
              <a:chExt cx="1896997" cy="1434534"/>
            </a:xfrm>
          </p:grpSpPr>
          <p:sp>
            <p:nvSpPr>
              <p:cNvPr id="20" name="Oval 19"/>
              <p:cNvSpPr/>
              <p:nvPr/>
            </p:nvSpPr>
            <p:spPr>
              <a:xfrm>
                <a:off x="5124132" y="2329057"/>
                <a:ext cx="1434534" cy="1434534"/>
              </a:xfrm>
              <a:prstGeom prst="ellipse">
                <a:avLst/>
              </a:prstGeom>
              <a:solidFill>
                <a:srgbClr val="EB8D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892901" y="2877047"/>
                <a:ext cx="1896997" cy="338554"/>
              </a:xfrm>
              <a:prstGeom prst="rect">
                <a:avLst/>
              </a:prstGeom>
              <a:noFill/>
            </p:spPr>
            <p:txBody>
              <a:bodyPr wrap="square" rtlCol="0">
                <a:spAutoFit/>
              </a:bodyPr>
              <a:lstStyle/>
              <a:p>
                <a:pPr algn="ctr"/>
                <a:r>
                  <a:rPr lang="en-US" sz="1600" dirty="0" smtClean="0">
                    <a:solidFill>
                      <a:srgbClr val="FFFFFF"/>
                    </a:solidFill>
                  </a:rPr>
                  <a:t>Certification</a:t>
                </a:r>
                <a:endParaRPr lang="en-US" sz="1600" dirty="0">
                  <a:solidFill>
                    <a:srgbClr val="FFFFFF"/>
                  </a:solidFill>
                </a:endParaRPr>
              </a:p>
            </p:txBody>
          </p:sp>
        </p:grpSp>
        <p:sp>
          <p:nvSpPr>
            <p:cNvPr id="30" name="TextBox 29"/>
            <p:cNvSpPr txBox="1"/>
            <p:nvPr/>
          </p:nvSpPr>
          <p:spPr>
            <a:xfrm>
              <a:off x="6850357" y="4554940"/>
              <a:ext cx="2257220" cy="923330"/>
            </a:xfrm>
            <a:prstGeom prst="rect">
              <a:avLst/>
            </a:prstGeom>
            <a:noFill/>
          </p:spPr>
          <p:txBody>
            <a:bodyPr wrap="square" rtlCol="0">
              <a:spAutoFit/>
            </a:bodyPr>
            <a:lstStyle/>
            <a:p>
              <a:r>
                <a:rPr lang="en-US" dirty="0" smtClean="0">
                  <a:solidFill>
                    <a:srgbClr val="FFFFFF"/>
                  </a:solidFill>
                </a:rPr>
                <a:t>Outreach worker certification of homeless status</a:t>
              </a:r>
              <a:endParaRPr lang="en-US" dirty="0">
                <a:solidFill>
                  <a:srgbClr val="FFFFFF"/>
                </a:solidFill>
              </a:endParaRPr>
            </a:p>
          </p:txBody>
        </p:sp>
      </p:grpSp>
      <p:cxnSp>
        <p:nvCxnSpPr>
          <p:cNvPr id="31" name="Straight Connector 30"/>
          <p:cNvCxnSpPr/>
          <p:nvPr/>
        </p:nvCxnSpPr>
        <p:spPr>
          <a:xfrm>
            <a:off x="478118" y="0"/>
            <a:ext cx="0" cy="313765"/>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167406" y="313765"/>
            <a:ext cx="658365" cy="658365"/>
          </a:xfrm>
          <a:prstGeom prst="ellipse">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144754" y="321125"/>
            <a:ext cx="703669" cy="553998"/>
          </a:xfrm>
          <a:prstGeom prst="rect">
            <a:avLst/>
          </a:prstGeom>
          <a:noFill/>
        </p:spPr>
        <p:txBody>
          <a:bodyPr wrap="square" rtlCol="0">
            <a:spAutoFit/>
          </a:bodyPr>
          <a:lstStyle/>
          <a:p>
            <a:pPr algn="ctr"/>
            <a:r>
              <a:rPr lang="en-US" b="1" dirty="0" smtClean="0">
                <a:solidFill>
                  <a:srgbClr val="FFFFFF"/>
                </a:solidFill>
              </a:rPr>
              <a:t>03</a:t>
            </a:r>
          </a:p>
          <a:p>
            <a:pPr algn="ctr"/>
            <a:r>
              <a:rPr lang="en-US" sz="1200" dirty="0" smtClean="0">
                <a:solidFill>
                  <a:srgbClr val="FFFFFF"/>
                </a:solidFill>
              </a:rPr>
              <a:t>priority</a:t>
            </a:r>
            <a:endParaRPr lang="en-US" sz="1200" dirty="0">
              <a:solidFill>
                <a:srgbClr val="FFFFFF"/>
              </a:solidFill>
            </a:endParaRPr>
          </a:p>
        </p:txBody>
      </p:sp>
    </p:spTree>
    <p:extLst>
      <p:ext uri="{BB962C8B-B14F-4D97-AF65-F5344CB8AC3E}">
        <p14:creationId xmlns:p14="http://schemas.microsoft.com/office/powerpoint/2010/main" val="332967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animEffect transition="in" filter="fade">
                                      <p:cBhvr>
                                        <p:cTn id="9" dur="5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cxnSp>
        <p:nvCxnSpPr>
          <p:cNvPr id="24" name="Straight Connector 23"/>
          <p:cNvCxnSpPr/>
          <p:nvPr/>
        </p:nvCxnSpPr>
        <p:spPr>
          <a:xfrm>
            <a:off x="5636657" y="0"/>
            <a:ext cx="0" cy="685800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1" y="0"/>
            <a:ext cx="4572000" cy="6858000"/>
          </a:xfrm>
          <a:prstGeom prst="rect">
            <a:avLst/>
          </a:prstGeom>
          <a:solidFill>
            <a:srgbClr val="27AE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p:nvSpPr>
        <p:spPr>
          <a:xfrm rot="5400000">
            <a:off x="4507947" y="3143730"/>
            <a:ext cx="661828" cy="570541"/>
          </a:xfrm>
          <a:prstGeom prst="triangle">
            <a:avLst/>
          </a:prstGeom>
          <a:solidFill>
            <a:srgbClr val="27AE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Phone-gre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9083" y="1284262"/>
            <a:ext cx="1754060" cy="1754060"/>
          </a:xfrm>
          <a:prstGeom prst="rect">
            <a:avLst/>
          </a:prstGeom>
          <a:effectLst>
            <a:outerShdw blurRad="76200" dir="18900000" sy="23000" kx="-1200000" algn="bl" rotWithShape="0">
              <a:prstClr val="black">
                <a:alpha val="20000"/>
              </a:prstClr>
            </a:outerShdw>
          </a:effectLst>
        </p:spPr>
      </p:pic>
      <p:grpSp>
        <p:nvGrpSpPr>
          <p:cNvPr id="41" name="Group 40"/>
          <p:cNvGrpSpPr/>
          <p:nvPr/>
        </p:nvGrpSpPr>
        <p:grpSpPr>
          <a:xfrm>
            <a:off x="4688159" y="195007"/>
            <a:ext cx="4424091" cy="1434534"/>
            <a:chOff x="4688159" y="195007"/>
            <a:chExt cx="4424091" cy="1434534"/>
          </a:xfrm>
        </p:grpSpPr>
        <p:grpSp>
          <p:nvGrpSpPr>
            <p:cNvPr id="7" name="Group 6"/>
            <p:cNvGrpSpPr/>
            <p:nvPr/>
          </p:nvGrpSpPr>
          <p:grpSpPr>
            <a:xfrm>
              <a:off x="4688159" y="195007"/>
              <a:ext cx="1896997" cy="1434534"/>
              <a:chOff x="4865205" y="478416"/>
              <a:chExt cx="1896997" cy="1434534"/>
            </a:xfrm>
          </p:grpSpPr>
          <p:sp>
            <p:nvSpPr>
              <p:cNvPr id="9" name="Oval 8"/>
              <p:cNvSpPr/>
              <p:nvPr/>
            </p:nvSpPr>
            <p:spPr>
              <a:xfrm>
                <a:off x="5096436" y="478416"/>
                <a:ext cx="1434534" cy="1434534"/>
              </a:xfrm>
              <a:prstGeom prst="ellipse">
                <a:avLst/>
              </a:prstGeom>
              <a:solidFill>
                <a:schemeClr val="accent3"/>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865205" y="903295"/>
                <a:ext cx="1896997" cy="584776"/>
              </a:xfrm>
              <a:prstGeom prst="rect">
                <a:avLst/>
              </a:prstGeom>
              <a:noFill/>
            </p:spPr>
            <p:txBody>
              <a:bodyPr wrap="square" rtlCol="0">
                <a:spAutoFit/>
              </a:bodyPr>
              <a:lstStyle/>
              <a:p>
                <a:pPr algn="ctr"/>
                <a:r>
                  <a:rPr lang="en-US" sz="1600" dirty="0" smtClean="0">
                    <a:solidFill>
                      <a:srgbClr val="FFFFFF"/>
                    </a:solidFill>
                  </a:rPr>
                  <a:t>Applicant Information</a:t>
                </a:r>
                <a:endParaRPr lang="en-US" sz="1600" dirty="0">
                  <a:solidFill>
                    <a:srgbClr val="FFFFFF"/>
                  </a:solidFill>
                </a:endParaRPr>
              </a:p>
            </p:txBody>
          </p:sp>
        </p:grpSp>
        <p:sp>
          <p:nvSpPr>
            <p:cNvPr id="25" name="TextBox 24"/>
            <p:cNvSpPr txBox="1"/>
            <p:nvPr/>
          </p:nvSpPr>
          <p:spPr>
            <a:xfrm>
              <a:off x="6521655" y="589109"/>
              <a:ext cx="2590595" cy="646331"/>
            </a:xfrm>
            <a:prstGeom prst="rect">
              <a:avLst/>
            </a:prstGeom>
            <a:noFill/>
          </p:spPr>
          <p:txBody>
            <a:bodyPr wrap="square" rtlCol="0">
              <a:spAutoFit/>
            </a:bodyPr>
            <a:lstStyle/>
            <a:p>
              <a:r>
                <a:rPr lang="en-US" dirty="0" smtClean="0">
                  <a:solidFill>
                    <a:srgbClr val="FFFFFF"/>
                  </a:solidFill>
                </a:rPr>
                <a:t>Name</a:t>
              </a:r>
            </a:p>
            <a:p>
              <a:r>
                <a:rPr lang="en-US" dirty="0" smtClean="0">
                  <a:solidFill>
                    <a:srgbClr val="FFFFFF"/>
                  </a:solidFill>
                </a:rPr>
                <a:t>Release authorization</a:t>
              </a:r>
              <a:endParaRPr lang="en-US" dirty="0">
                <a:solidFill>
                  <a:srgbClr val="FFFFFF"/>
                </a:solidFill>
              </a:endParaRPr>
            </a:p>
          </p:txBody>
        </p:sp>
      </p:grpSp>
      <p:grpSp>
        <p:nvGrpSpPr>
          <p:cNvPr id="38" name="Group 37"/>
          <p:cNvGrpSpPr/>
          <p:nvPr/>
        </p:nvGrpSpPr>
        <p:grpSpPr>
          <a:xfrm>
            <a:off x="4688159" y="1846996"/>
            <a:ext cx="4090716" cy="1434534"/>
            <a:chOff x="4688159" y="1846996"/>
            <a:chExt cx="4090716" cy="1434534"/>
          </a:xfrm>
        </p:grpSpPr>
        <p:grpSp>
          <p:nvGrpSpPr>
            <p:cNvPr id="11" name="Group 10"/>
            <p:cNvGrpSpPr/>
            <p:nvPr/>
          </p:nvGrpSpPr>
          <p:grpSpPr>
            <a:xfrm>
              <a:off x="4688159" y="1846996"/>
              <a:ext cx="1896997" cy="1434534"/>
              <a:chOff x="4892901" y="2329057"/>
              <a:chExt cx="1896997" cy="1434534"/>
            </a:xfrm>
          </p:grpSpPr>
          <p:sp>
            <p:nvSpPr>
              <p:cNvPr id="12" name="Oval 11"/>
              <p:cNvSpPr/>
              <p:nvPr/>
            </p:nvSpPr>
            <p:spPr>
              <a:xfrm>
                <a:off x="5124132" y="2329057"/>
                <a:ext cx="1434534" cy="1434534"/>
              </a:xfrm>
              <a:prstGeom prst="ellipse">
                <a:avLst/>
              </a:prstGeom>
              <a:solidFill>
                <a:srgbClr val="0063A3"/>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4892901" y="2753936"/>
                <a:ext cx="1896997" cy="584776"/>
              </a:xfrm>
              <a:prstGeom prst="rect">
                <a:avLst/>
              </a:prstGeom>
              <a:noFill/>
            </p:spPr>
            <p:txBody>
              <a:bodyPr wrap="square" rtlCol="0">
                <a:spAutoFit/>
              </a:bodyPr>
              <a:lstStyle/>
              <a:p>
                <a:pPr algn="ctr"/>
                <a:r>
                  <a:rPr lang="en-US" sz="1600" dirty="0" smtClean="0">
                    <a:solidFill>
                      <a:srgbClr val="FFFFFF"/>
                    </a:solidFill>
                  </a:rPr>
                  <a:t>Oral </a:t>
                </a:r>
              </a:p>
              <a:p>
                <a:pPr algn="ctr"/>
                <a:r>
                  <a:rPr lang="en-US" sz="1600" dirty="0" smtClean="0">
                    <a:solidFill>
                      <a:srgbClr val="FFFFFF"/>
                    </a:solidFill>
                  </a:rPr>
                  <a:t>Verification</a:t>
                </a:r>
                <a:endParaRPr lang="en-US" sz="1600" dirty="0">
                  <a:solidFill>
                    <a:srgbClr val="FFFFFF"/>
                  </a:solidFill>
                </a:endParaRPr>
              </a:p>
            </p:txBody>
          </p:sp>
        </p:grpSp>
        <p:sp>
          <p:nvSpPr>
            <p:cNvPr id="26" name="TextBox 25"/>
            <p:cNvSpPr txBox="1"/>
            <p:nvPr/>
          </p:nvSpPr>
          <p:spPr>
            <a:xfrm>
              <a:off x="6521655" y="2031924"/>
              <a:ext cx="2257220" cy="1200329"/>
            </a:xfrm>
            <a:prstGeom prst="rect">
              <a:avLst/>
            </a:prstGeom>
            <a:noFill/>
          </p:spPr>
          <p:txBody>
            <a:bodyPr wrap="square" rtlCol="0">
              <a:spAutoFit/>
            </a:bodyPr>
            <a:lstStyle/>
            <a:p>
              <a:r>
                <a:rPr lang="en-US" dirty="0" smtClean="0">
                  <a:solidFill>
                    <a:srgbClr val="FFFFFF"/>
                  </a:solidFill>
                </a:rPr>
                <a:t>Details about the conversation and third-party representative</a:t>
              </a:r>
            </a:p>
          </p:txBody>
        </p:sp>
      </p:grpSp>
      <p:grpSp>
        <p:nvGrpSpPr>
          <p:cNvPr id="39" name="Group 38"/>
          <p:cNvGrpSpPr/>
          <p:nvPr/>
        </p:nvGrpSpPr>
        <p:grpSpPr>
          <a:xfrm>
            <a:off x="4915070" y="3498985"/>
            <a:ext cx="3863805" cy="1434534"/>
            <a:chOff x="4915070" y="3498985"/>
            <a:chExt cx="3863805" cy="1434534"/>
          </a:xfrm>
        </p:grpSpPr>
        <p:grpSp>
          <p:nvGrpSpPr>
            <p:cNvPr id="14" name="Group 13"/>
            <p:cNvGrpSpPr/>
            <p:nvPr/>
          </p:nvGrpSpPr>
          <p:grpSpPr>
            <a:xfrm>
              <a:off x="4915070" y="3498985"/>
              <a:ext cx="1454372" cy="1434534"/>
              <a:chOff x="5323347" y="4205792"/>
              <a:chExt cx="1454372" cy="1434534"/>
            </a:xfrm>
          </p:grpSpPr>
          <p:sp>
            <p:nvSpPr>
              <p:cNvPr id="15" name="Oval 14"/>
              <p:cNvSpPr/>
              <p:nvPr/>
            </p:nvSpPr>
            <p:spPr>
              <a:xfrm>
                <a:off x="5333266" y="4205792"/>
                <a:ext cx="1434534" cy="1434534"/>
              </a:xfrm>
              <a:prstGeom prst="ellipse">
                <a:avLst/>
              </a:prstGeom>
              <a:solidFill>
                <a:srgbClr val="0063A3"/>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5323347" y="4627089"/>
                <a:ext cx="1454372" cy="584776"/>
              </a:xfrm>
              <a:prstGeom prst="rect">
                <a:avLst/>
              </a:prstGeom>
              <a:noFill/>
            </p:spPr>
            <p:txBody>
              <a:bodyPr wrap="square" rtlCol="0">
                <a:spAutoFit/>
              </a:bodyPr>
              <a:lstStyle/>
              <a:p>
                <a:pPr algn="ctr"/>
                <a:r>
                  <a:rPr lang="en-US" sz="1600" dirty="0" smtClean="0">
                    <a:solidFill>
                      <a:srgbClr val="FFFFFF"/>
                    </a:solidFill>
                  </a:rPr>
                  <a:t>Staff Verification</a:t>
                </a:r>
                <a:endParaRPr lang="en-US" sz="1600" dirty="0">
                  <a:solidFill>
                    <a:srgbClr val="FFFFFF"/>
                  </a:solidFill>
                </a:endParaRPr>
              </a:p>
            </p:txBody>
          </p:sp>
        </p:grpSp>
        <p:sp>
          <p:nvSpPr>
            <p:cNvPr id="27" name="TextBox 26"/>
            <p:cNvSpPr txBox="1"/>
            <p:nvPr/>
          </p:nvSpPr>
          <p:spPr>
            <a:xfrm>
              <a:off x="6521655" y="3858727"/>
              <a:ext cx="2257220" cy="646331"/>
            </a:xfrm>
            <a:prstGeom prst="rect">
              <a:avLst/>
            </a:prstGeom>
            <a:noFill/>
          </p:spPr>
          <p:txBody>
            <a:bodyPr wrap="square" rtlCol="0">
              <a:spAutoFit/>
            </a:bodyPr>
            <a:lstStyle/>
            <a:p>
              <a:r>
                <a:rPr lang="en-US" dirty="0" smtClean="0">
                  <a:solidFill>
                    <a:srgbClr val="FFFFFF"/>
                  </a:solidFill>
                </a:rPr>
                <a:t>Any additional staff observations</a:t>
              </a:r>
            </a:p>
          </p:txBody>
        </p:sp>
      </p:grpSp>
      <p:grpSp>
        <p:nvGrpSpPr>
          <p:cNvPr id="40" name="Group 39"/>
          <p:cNvGrpSpPr/>
          <p:nvPr/>
        </p:nvGrpSpPr>
        <p:grpSpPr>
          <a:xfrm>
            <a:off x="4688159" y="5150975"/>
            <a:ext cx="4090716" cy="1583520"/>
            <a:chOff x="4688159" y="5150975"/>
            <a:chExt cx="4090716" cy="1583520"/>
          </a:xfrm>
        </p:grpSpPr>
        <p:grpSp>
          <p:nvGrpSpPr>
            <p:cNvPr id="17" name="Group 16"/>
            <p:cNvGrpSpPr/>
            <p:nvPr/>
          </p:nvGrpSpPr>
          <p:grpSpPr>
            <a:xfrm>
              <a:off x="4688159" y="5150975"/>
              <a:ext cx="1896997" cy="1434534"/>
              <a:chOff x="4892901" y="2329057"/>
              <a:chExt cx="1896997" cy="1434534"/>
            </a:xfrm>
          </p:grpSpPr>
          <p:sp>
            <p:nvSpPr>
              <p:cNvPr id="18" name="Oval 17"/>
              <p:cNvSpPr/>
              <p:nvPr/>
            </p:nvSpPr>
            <p:spPr>
              <a:xfrm>
                <a:off x="5124132" y="2329057"/>
                <a:ext cx="1434534" cy="1434534"/>
              </a:xfrm>
              <a:prstGeom prst="ellipse">
                <a:avLst/>
              </a:prstGeom>
              <a:solidFill>
                <a:srgbClr val="0063A3"/>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4892901" y="2877047"/>
                <a:ext cx="1896997" cy="338554"/>
              </a:xfrm>
              <a:prstGeom prst="rect">
                <a:avLst/>
              </a:prstGeom>
              <a:noFill/>
            </p:spPr>
            <p:txBody>
              <a:bodyPr wrap="square" rtlCol="0">
                <a:spAutoFit/>
              </a:bodyPr>
              <a:lstStyle/>
              <a:p>
                <a:pPr algn="ctr"/>
                <a:r>
                  <a:rPr lang="en-US" sz="1600" dirty="0" smtClean="0">
                    <a:solidFill>
                      <a:srgbClr val="FFFFFF"/>
                    </a:solidFill>
                  </a:rPr>
                  <a:t>Certification</a:t>
                </a:r>
                <a:endParaRPr lang="en-US" sz="1600" dirty="0">
                  <a:solidFill>
                    <a:srgbClr val="FFFFFF"/>
                  </a:solidFill>
                </a:endParaRPr>
              </a:p>
            </p:txBody>
          </p:sp>
        </p:grpSp>
        <p:sp>
          <p:nvSpPr>
            <p:cNvPr id="28" name="TextBox 27"/>
            <p:cNvSpPr txBox="1"/>
            <p:nvPr/>
          </p:nvSpPr>
          <p:spPr>
            <a:xfrm>
              <a:off x="6521655" y="5257167"/>
              <a:ext cx="2257220" cy="1477328"/>
            </a:xfrm>
            <a:prstGeom prst="rect">
              <a:avLst/>
            </a:prstGeom>
            <a:noFill/>
          </p:spPr>
          <p:txBody>
            <a:bodyPr wrap="square" rtlCol="0">
              <a:spAutoFit/>
            </a:bodyPr>
            <a:lstStyle/>
            <a:p>
              <a:r>
                <a:rPr lang="en-US" dirty="0" smtClean="0">
                  <a:solidFill>
                    <a:srgbClr val="FFFFFF"/>
                  </a:solidFill>
                </a:rPr>
                <a:t>Certification of due diligence in attempting to secure 3</a:t>
              </a:r>
              <a:r>
                <a:rPr lang="en-US" baseline="30000" dirty="0" smtClean="0">
                  <a:solidFill>
                    <a:srgbClr val="FFFFFF"/>
                  </a:solidFill>
                </a:rPr>
                <a:t>rd</a:t>
              </a:r>
              <a:r>
                <a:rPr lang="en-US" dirty="0" smtClean="0">
                  <a:solidFill>
                    <a:srgbClr val="FFFFFF"/>
                  </a:solidFill>
                </a:rPr>
                <a:t> party written verification</a:t>
              </a:r>
              <a:endParaRPr lang="en-US" dirty="0">
                <a:solidFill>
                  <a:srgbClr val="FFFFFF"/>
                </a:solidFill>
              </a:endParaRPr>
            </a:p>
          </p:txBody>
        </p:sp>
      </p:grpSp>
      <p:sp>
        <p:nvSpPr>
          <p:cNvPr id="30" name="TextBox 29"/>
          <p:cNvSpPr txBox="1"/>
          <p:nvPr/>
        </p:nvSpPr>
        <p:spPr>
          <a:xfrm>
            <a:off x="818064" y="3884450"/>
            <a:ext cx="3134904" cy="1815882"/>
          </a:xfrm>
          <a:prstGeom prst="rect">
            <a:avLst/>
          </a:prstGeom>
          <a:noFill/>
        </p:spPr>
        <p:txBody>
          <a:bodyPr wrap="square" rtlCol="0">
            <a:spAutoFit/>
          </a:bodyPr>
          <a:lstStyle/>
          <a:p>
            <a:pPr algn="ctr"/>
            <a:r>
              <a:rPr lang="en-US" sz="8000" spc="300" dirty="0" smtClean="0">
                <a:solidFill>
                  <a:schemeClr val="bg1"/>
                </a:solidFill>
                <a:latin typeface="Rockwell"/>
                <a:cs typeface="Rockwell"/>
              </a:rPr>
              <a:t>ORAL</a:t>
            </a:r>
            <a:endParaRPr lang="en-US" sz="4800" spc="300" dirty="0" smtClean="0">
              <a:solidFill>
                <a:schemeClr val="bg1"/>
              </a:solidFill>
              <a:latin typeface="Rockwell"/>
              <a:cs typeface="Rockwell"/>
            </a:endParaRPr>
          </a:p>
          <a:p>
            <a:pPr algn="ctr"/>
            <a:r>
              <a:rPr lang="en-US" sz="3000" dirty="0" smtClean="0">
                <a:solidFill>
                  <a:schemeClr val="bg1"/>
                </a:solidFill>
                <a:latin typeface="Rockwell"/>
                <a:cs typeface="Rockwell"/>
              </a:rPr>
              <a:t>VERIFICATION</a:t>
            </a:r>
            <a:endParaRPr lang="en-US" sz="3000" dirty="0">
              <a:solidFill>
                <a:schemeClr val="bg1"/>
              </a:solidFill>
              <a:latin typeface="Rockwell"/>
              <a:cs typeface="Rockwell"/>
            </a:endParaRPr>
          </a:p>
        </p:txBody>
      </p:sp>
      <p:cxnSp>
        <p:nvCxnSpPr>
          <p:cNvPr id="31" name="Straight Connector 30"/>
          <p:cNvCxnSpPr/>
          <p:nvPr/>
        </p:nvCxnSpPr>
        <p:spPr>
          <a:xfrm>
            <a:off x="478118" y="0"/>
            <a:ext cx="0" cy="313765"/>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167406" y="313765"/>
            <a:ext cx="658365" cy="658365"/>
          </a:xfrm>
          <a:prstGeom prst="ellipse">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144754" y="321125"/>
            <a:ext cx="703669" cy="553998"/>
          </a:xfrm>
          <a:prstGeom prst="rect">
            <a:avLst/>
          </a:prstGeom>
          <a:noFill/>
        </p:spPr>
        <p:txBody>
          <a:bodyPr wrap="square" rtlCol="0">
            <a:spAutoFit/>
          </a:bodyPr>
          <a:lstStyle/>
          <a:p>
            <a:pPr algn="ctr"/>
            <a:r>
              <a:rPr lang="en-US" b="1" dirty="0" smtClean="0">
                <a:solidFill>
                  <a:srgbClr val="FFFFFF"/>
                </a:solidFill>
              </a:rPr>
              <a:t>04</a:t>
            </a:r>
          </a:p>
          <a:p>
            <a:pPr algn="ctr"/>
            <a:r>
              <a:rPr lang="en-US" sz="1200" dirty="0" smtClean="0">
                <a:solidFill>
                  <a:srgbClr val="FFFFFF"/>
                </a:solidFill>
              </a:rPr>
              <a:t>priority</a:t>
            </a:r>
            <a:endParaRPr lang="en-US" sz="1200" dirty="0">
              <a:solidFill>
                <a:srgbClr val="FFFFFF"/>
              </a:solidFill>
            </a:endParaRPr>
          </a:p>
        </p:txBody>
      </p:sp>
      <p:sp>
        <p:nvSpPr>
          <p:cNvPr id="34" name="TextBox 33"/>
          <p:cNvSpPr txBox="1"/>
          <p:nvPr/>
        </p:nvSpPr>
        <p:spPr>
          <a:xfrm>
            <a:off x="818064" y="3270654"/>
            <a:ext cx="3134904" cy="830997"/>
          </a:xfrm>
          <a:prstGeom prst="rect">
            <a:avLst/>
          </a:prstGeom>
          <a:noFill/>
        </p:spPr>
        <p:txBody>
          <a:bodyPr wrap="square" rtlCol="0">
            <a:spAutoFit/>
          </a:bodyPr>
          <a:lstStyle/>
          <a:p>
            <a:pPr algn="ctr"/>
            <a:r>
              <a:rPr lang="en-US" sz="4600" i="1" dirty="0" smtClean="0">
                <a:solidFill>
                  <a:schemeClr val="bg1"/>
                </a:solidFill>
                <a:latin typeface="Rockwell"/>
                <a:cs typeface="Rockwell"/>
              </a:rPr>
              <a:t>3</a:t>
            </a:r>
            <a:r>
              <a:rPr lang="en-US" sz="4600" i="1" baseline="30000" dirty="0" smtClean="0">
                <a:solidFill>
                  <a:schemeClr val="bg1"/>
                </a:solidFill>
                <a:latin typeface="Rockwell"/>
                <a:cs typeface="Rockwell"/>
              </a:rPr>
              <a:t>RD</a:t>
            </a:r>
            <a:r>
              <a:rPr lang="en-US" sz="4600" i="1" dirty="0" smtClean="0">
                <a:solidFill>
                  <a:schemeClr val="bg1"/>
                </a:solidFill>
                <a:latin typeface="Rockwell"/>
                <a:cs typeface="Rockwell"/>
              </a:rPr>
              <a:t> PARTY </a:t>
            </a:r>
          </a:p>
        </p:txBody>
      </p:sp>
      <p:cxnSp>
        <p:nvCxnSpPr>
          <p:cNvPr id="4" name="Straight Connector 3"/>
          <p:cNvCxnSpPr/>
          <p:nvPr/>
        </p:nvCxnSpPr>
        <p:spPr>
          <a:xfrm>
            <a:off x="1075765" y="4101651"/>
            <a:ext cx="2614706" cy="0"/>
          </a:xfrm>
          <a:prstGeom prst="line">
            <a:avLst/>
          </a:prstGeom>
          <a:ln w="381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075765" y="5135581"/>
            <a:ext cx="2614706" cy="0"/>
          </a:xfrm>
          <a:prstGeom prst="line">
            <a:avLst/>
          </a:prstGeom>
          <a:ln w="38100" cmpd="sng">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900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B8D00"/>
        </a:solidFill>
        <a:effectLst/>
      </p:bgPr>
    </p:bg>
    <p:spTree>
      <p:nvGrpSpPr>
        <p:cNvPr id="1" name=""/>
        <p:cNvGrpSpPr/>
        <p:nvPr/>
      </p:nvGrpSpPr>
      <p:grpSpPr>
        <a:xfrm>
          <a:off x="0" y="0"/>
          <a:ext cx="0" cy="0"/>
          <a:chOff x="0" y="0"/>
          <a:chExt cx="0" cy="0"/>
        </a:xfrm>
      </p:grpSpPr>
      <p:cxnSp>
        <p:nvCxnSpPr>
          <p:cNvPr id="26" name="Straight Connector 25"/>
          <p:cNvCxnSpPr/>
          <p:nvPr/>
        </p:nvCxnSpPr>
        <p:spPr>
          <a:xfrm>
            <a:off x="5636657" y="0"/>
            <a:ext cx="0" cy="685800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1" y="0"/>
            <a:ext cx="4572000" cy="6858000"/>
          </a:xfrm>
          <a:prstGeom prst="rect">
            <a:avLst/>
          </a:prstGeom>
          <a:solidFill>
            <a:srgbClr val="EBBC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p:nvSpPr>
        <p:spPr>
          <a:xfrm rot="5400000">
            <a:off x="4507947" y="3143730"/>
            <a:ext cx="661828" cy="570541"/>
          </a:xfrm>
          <a:prstGeom prst="triangle">
            <a:avLst/>
          </a:prstGeom>
          <a:solidFill>
            <a:srgbClr val="EBBC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Self.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6541" y="1268395"/>
            <a:ext cx="1780988" cy="2111056"/>
          </a:xfrm>
          <a:prstGeom prst="rect">
            <a:avLst/>
          </a:prstGeom>
          <a:effectLst>
            <a:outerShdw blurRad="76200" dir="18900000" sy="23000" kx="-1200000" algn="bl" rotWithShape="0">
              <a:prstClr val="black">
                <a:alpha val="20000"/>
              </a:prstClr>
            </a:outerShdw>
          </a:effectLst>
        </p:spPr>
      </p:pic>
      <p:sp>
        <p:nvSpPr>
          <p:cNvPr id="7" name="TextBox 6"/>
          <p:cNvSpPr txBox="1"/>
          <p:nvPr/>
        </p:nvSpPr>
        <p:spPr>
          <a:xfrm>
            <a:off x="818064" y="3185212"/>
            <a:ext cx="3134904" cy="2062103"/>
          </a:xfrm>
          <a:prstGeom prst="rect">
            <a:avLst/>
          </a:prstGeom>
          <a:noFill/>
        </p:spPr>
        <p:txBody>
          <a:bodyPr wrap="square" rtlCol="0">
            <a:spAutoFit/>
          </a:bodyPr>
          <a:lstStyle/>
          <a:p>
            <a:pPr algn="ctr"/>
            <a:r>
              <a:rPr lang="en-US" sz="9600" u="sng" dirty="0" smtClean="0">
                <a:solidFill>
                  <a:schemeClr val="bg1"/>
                </a:solidFill>
                <a:latin typeface="Rockwell"/>
                <a:cs typeface="Rockwell"/>
              </a:rPr>
              <a:t>SELF</a:t>
            </a:r>
            <a:endParaRPr lang="en-US" sz="4800" u="sng" dirty="0" smtClean="0">
              <a:solidFill>
                <a:schemeClr val="bg1"/>
              </a:solidFill>
              <a:latin typeface="Rockwell"/>
              <a:cs typeface="Rockwell"/>
            </a:endParaRPr>
          </a:p>
          <a:p>
            <a:pPr algn="ctr"/>
            <a:r>
              <a:rPr lang="en-US" sz="3100" dirty="0" smtClean="0">
                <a:solidFill>
                  <a:schemeClr val="bg1"/>
                </a:solidFill>
                <a:latin typeface="Rockwell"/>
                <a:cs typeface="Rockwell"/>
              </a:rPr>
              <a:t>DECLARATION</a:t>
            </a:r>
            <a:endParaRPr lang="en-US" sz="3100" dirty="0">
              <a:solidFill>
                <a:schemeClr val="bg1"/>
              </a:solidFill>
              <a:latin typeface="Rockwell"/>
              <a:cs typeface="Rockwell"/>
            </a:endParaRPr>
          </a:p>
        </p:txBody>
      </p:sp>
      <p:grpSp>
        <p:nvGrpSpPr>
          <p:cNvPr id="35" name="Group 34"/>
          <p:cNvGrpSpPr/>
          <p:nvPr/>
        </p:nvGrpSpPr>
        <p:grpSpPr>
          <a:xfrm>
            <a:off x="4688159" y="195007"/>
            <a:ext cx="4424091" cy="1434534"/>
            <a:chOff x="4688159" y="195007"/>
            <a:chExt cx="4424091" cy="1434534"/>
          </a:xfrm>
        </p:grpSpPr>
        <p:grpSp>
          <p:nvGrpSpPr>
            <p:cNvPr id="10" name="Group 9"/>
            <p:cNvGrpSpPr/>
            <p:nvPr/>
          </p:nvGrpSpPr>
          <p:grpSpPr>
            <a:xfrm>
              <a:off x="4688159" y="195007"/>
              <a:ext cx="1896997" cy="1434534"/>
              <a:chOff x="4865205" y="478416"/>
              <a:chExt cx="1896997" cy="1434534"/>
            </a:xfrm>
          </p:grpSpPr>
          <p:sp>
            <p:nvSpPr>
              <p:cNvPr id="11" name="Oval 10"/>
              <p:cNvSpPr/>
              <p:nvPr/>
            </p:nvSpPr>
            <p:spPr>
              <a:xfrm>
                <a:off x="5096436" y="478416"/>
                <a:ext cx="1434534" cy="1434534"/>
              </a:xfrm>
              <a:prstGeom prst="ellipse">
                <a:avLst/>
              </a:prstGeom>
              <a:solidFill>
                <a:srgbClr val="EB8D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4865205" y="903295"/>
                <a:ext cx="1896997" cy="584776"/>
              </a:xfrm>
              <a:prstGeom prst="rect">
                <a:avLst/>
              </a:prstGeom>
              <a:noFill/>
            </p:spPr>
            <p:txBody>
              <a:bodyPr wrap="square" rtlCol="0">
                <a:spAutoFit/>
              </a:bodyPr>
              <a:lstStyle/>
              <a:p>
                <a:pPr algn="ctr"/>
                <a:r>
                  <a:rPr lang="en-US" sz="1600" dirty="0" smtClean="0">
                    <a:solidFill>
                      <a:srgbClr val="FFFFFF"/>
                    </a:solidFill>
                  </a:rPr>
                  <a:t>Applicant Information</a:t>
                </a:r>
                <a:endParaRPr lang="en-US" sz="1600" dirty="0">
                  <a:solidFill>
                    <a:srgbClr val="FFFFFF"/>
                  </a:solidFill>
                </a:endParaRPr>
              </a:p>
            </p:txBody>
          </p:sp>
        </p:grpSp>
        <p:sp>
          <p:nvSpPr>
            <p:cNvPr id="27" name="TextBox 26"/>
            <p:cNvSpPr txBox="1"/>
            <p:nvPr/>
          </p:nvSpPr>
          <p:spPr>
            <a:xfrm>
              <a:off x="6521655" y="589109"/>
              <a:ext cx="2590595" cy="646331"/>
            </a:xfrm>
            <a:prstGeom prst="rect">
              <a:avLst/>
            </a:prstGeom>
            <a:noFill/>
          </p:spPr>
          <p:txBody>
            <a:bodyPr wrap="square" rtlCol="0">
              <a:spAutoFit/>
            </a:bodyPr>
            <a:lstStyle/>
            <a:p>
              <a:r>
                <a:rPr lang="en-US" dirty="0" smtClean="0">
                  <a:solidFill>
                    <a:srgbClr val="FFFFFF"/>
                  </a:solidFill>
                </a:rPr>
                <a:t>Name</a:t>
              </a:r>
            </a:p>
            <a:p>
              <a:r>
                <a:rPr lang="en-US" dirty="0" smtClean="0">
                  <a:solidFill>
                    <a:srgbClr val="FFFFFF"/>
                  </a:solidFill>
                </a:rPr>
                <a:t>Family type</a:t>
              </a:r>
              <a:endParaRPr lang="en-US" dirty="0">
                <a:solidFill>
                  <a:srgbClr val="FFFFFF"/>
                </a:solidFill>
              </a:endParaRPr>
            </a:p>
          </p:txBody>
        </p:sp>
      </p:grpSp>
      <p:grpSp>
        <p:nvGrpSpPr>
          <p:cNvPr id="36" name="Group 35"/>
          <p:cNvGrpSpPr/>
          <p:nvPr/>
        </p:nvGrpSpPr>
        <p:grpSpPr>
          <a:xfrm>
            <a:off x="4688159" y="1714692"/>
            <a:ext cx="4090716" cy="1754327"/>
            <a:chOff x="4688159" y="1714692"/>
            <a:chExt cx="4090716" cy="1754327"/>
          </a:xfrm>
        </p:grpSpPr>
        <p:grpSp>
          <p:nvGrpSpPr>
            <p:cNvPr id="13" name="Group 12"/>
            <p:cNvGrpSpPr/>
            <p:nvPr/>
          </p:nvGrpSpPr>
          <p:grpSpPr>
            <a:xfrm>
              <a:off x="4688159" y="1846996"/>
              <a:ext cx="1896997" cy="1434534"/>
              <a:chOff x="4892901" y="2329057"/>
              <a:chExt cx="1896997" cy="1434534"/>
            </a:xfrm>
          </p:grpSpPr>
          <p:sp>
            <p:nvSpPr>
              <p:cNvPr id="14" name="Oval 13"/>
              <p:cNvSpPr/>
              <p:nvPr/>
            </p:nvSpPr>
            <p:spPr>
              <a:xfrm>
                <a:off x="5124132" y="2329057"/>
                <a:ext cx="1434534" cy="1434534"/>
              </a:xfrm>
              <a:prstGeom prst="ellipse">
                <a:avLst/>
              </a:prstGeom>
              <a:solidFill>
                <a:srgbClr val="EB8D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892901" y="2753936"/>
                <a:ext cx="1896997" cy="584776"/>
              </a:xfrm>
              <a:prstGeom prst="rect">
                <a:avLst/>
              </a:prstGeom>
              <a:noFill/>
            </p:spPr>
            <p:txBody>
              <a:bodyPr wrap="square" rtlCol="0">
                <a:spAutoFit/>
              </a:bodyPr>
              <a:lstStyle/>
              <a:p>
                <a:pPr algn="ctr"/>
                <a:r>
                  <a:rPr lang="en-US" sz="1600" dirty="0" smtClean="0">
                    <a:solidFill>
                      <a:srgbClr val="FFFFFF"/>
                    </a:solidFill>
                  </a:rPr>
                  <a:t>Homeless </a:t>
                </a:r>
              </a:p>
              <a:p>
                <a:pPr algn="ctr"/>
                <a:r>
                  <a:rPr lang="en-US" sz="1600" dirty="0" smtClean="0">
                    <a:solidFill>
                      <a:srgbClr val="FFFFFF"/>
                    </a:solidFill>
                  </a:rPr>
                  <a:t>Type</a:t>
                </a:r>
                <a:endParaRPr lang="en-US" sz="1600" dirty="0">
                  <a:solidFill>
                    <a:srgbClr val="FFFFFF"/>
                  </a:solidFill>
                </a:endParaRPr>
              </a:p>
            </p:txBody>
          </p:sp>
        </p:grpSp>
        <p:sp>
          <p:nvSpPr>
            <p:cNvPr id="28" name="TextBox 27"/>
            <p:cNvSpPr txBox="1"/>
            <p:nvPr/>
          </p:nvSpPr>
          <p:spPr>
            <a:xfrm>
              <a:off x="6521655" y="1714692"/>
              <a:ext cx="2257220" cy="1754327"/>
            </a:xfrm>
            <a:prstGeom prst="rect">
              <a:avLst/>
            </a:prstGeom>
            <a:noFill/>
          </p:spPr>
          <p:txBody>
            <a:bodyPr wrap="square" rtlCol="0">
              <a:spAutoFit/>
            </a:bodyPr>
            <a:lstStyle/>
            <a:p>
              <a:r>
                <a:rPr lang="en-US" dirty="0" smtClean="0">
                  <a:solidFill>
                    <a:srgbClr val="FFFFFF"/>
                  </a:solidFill>
                </a:rPr>
                <a:t>Multiple categories</a:t>
              </a:r>
            </a:p>
            <a:p>
              <a:r>
                <a:rPr lang="en-US" dirty="0" smtClean="0">
                  <a:solidFill>
                    <a:srgbClr val="FFFFFF"/>
                  </a:solidFill>
                </a:rPr>
                <a:t>For literally homeless, be sure to complete homeless history</a:t>
              </a:r>
            </a:p>
          </p:txBody>
        </p:sp>
      </p:grpSp>
      <p:grpSp>
        <p:nvGrpSpPr>
          <p:cNvPr id="37" name="Group 36"/>
          <p:cNvGrpSpPr/>
          <p:nvPr/>
        </p:nvGrpSpPr>
        <p:grpSpPr>
          <a:xfrm>
            <a:off x="4915070" y="3498985"/>
            <a:ext cx="3863805" cy="1434534"/>
            <a:chOff x="4915070" y="3498985"/>
            <a:chExt cx="3863805" cy="1434534"/>
          </a:xfrm>
        </p:grpSpPr>
        <p:grpSp>
          <p:nvGrpSpPr>
            <p:cNvPr id="16" name="Group 15"/>
            <p:cNvGrpSpPr/>
            <p:nvPr/>
          </p:nvGrpSpPr>
          <p:grpSpPr>
            <a:xfrm>
              <a:off x="4915070" y="3498985"/>
              <a:ext cx="1454372" cy="1434534"/>
              <a:chOff x="5323347" y="4205792"/>
              <a:chExt cx="1454372" cy="1434534"/>
            </a:xfrm>
          </p:grpSpPr>
          <p:sp>
            <p:nvSpPr>
              <p:cNvPr id="17" name="Oval 16"/>
              <p:cNvSpPr/>
              <p:nvPr/>
            </p:nvSpPr>
            <p:spPr>
              <a:xfrm>
                <a:off x="5333266" y="4205792"/>
                <a:ext cx="1434534" cy="1434534"/>
              </a:xfrm>
              <a:prstGeom prst="ellipse">
                <a:avLst/>
              </a:prstGeom>
              <a:solidFill>
                <a:srgbClr val="EB8D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5323347" y="4627089"/>
                <a:ext cx="1454372" cy="584776"/>
              </a:xfrm>
              <a:prstGeom prst="rect">
                <a:avLst/>
              </a:prstGeom>
              <a:noFill/>
            </p:spPr>
            <p:txBody>
              <a:bodyPr wrap="square" rtlCol="0">
                <a:spAutoFit/>
              </a:bodyPr>
              <a:lstStyle/>
              <a:p>
                <a:pPr algn="ctr"/>
                <a:r>
                  <a:rPr lang="en-US" sz="1600" dirty="0" smtClean="0">
                    <a:solidFill>
                      <a:srgbClr val="FFFFFF"/>
                    </a:solidFill>
                  </a:rPr>
                  <a:t>Applicant Certification</a:t>
                </a:r>
                <a:endParaRPr lang="en-US" sz="1600" dirty="0">
                  <a:solidFill>
                    <a:srgbClr val="FFFFFF"/>
                  </a:solidFill>
                </a:endParaRPr>
              </a:p>
            </p:txBody>
          </p:sp>
        </p:grpSp>
        <p:sp>
          <p:nvSpPr>
            <p:cNvPr id="29" name="TextBox 28"/>
            <p:cNvSpPr txBox="1"/>
            <p:nvPr/>
          </p:nvSpPr>
          <p:spPr>
            <a:xfrm>
              <a:off x="6521655" y="3769081"/>
              <a:ext cx="2257220" cy="923330"/>
            </a:xfrm>
            <a:prstGeom prst="rect">
              <a:avLst/>
            </a:prstGeom>
            <a:noFill/>
          </p:spPr>
          <p:txBody>
            <a:bodyPr wrap="square" rtlCol="0">
              <a:spAutoFit/>
            </a:bodyPr>
            <a:lstStyle/>
            <a:p>
              <a:r>
                <a:rPr lang="en-US" dirty="0" smtClean="0">
                  <a:solidFill>
                    <a:srgbClr val="FFFFFF"/>
                  </a:solidFill>
                </a:rPr>
                <a:t>Certification that information is correct</a:t>
              </a:r>
            </a:p>
          </p:txBody>
        </p:sp>
      </p:grpSp>
      <p:grpSp>
        <p:nvGrpSpPr>
          <p:cNvPr id="38" name="Group 37"/>
          <p:cNvGrpSpPr/>
          <p:nvPr/>
        </p:nvGrpSpPr>
        <p:grpSpPr>
          <a:xfrm>
            <a:off x="4688159" y="5150975"/>
            <a:ext cx="4090716" cy="1434534"/>
            <a:chOff x="4688159" y="5150975"/>
            <a:chExt cx="4090716" cy="1434534"/>
          </a:xfrm>
        </p:grpSpPr>
        <p:grpSp>
          <p:nvGrpSpPr>
            <p:cNvPr id="19" name="Group 18"/>
            <p:cNvGrpSpPr/>
            <p:nvPr/>
          </p:nvGrpSpPr>
          <p:grpSpPr>
            <a:xfrm>
              <a:off x="4688159" y="5150975"/>
              <a:ext cx="1896997" cy="1434534"/>
              <a:chOff x="4892901" y="2329057"/>
              <a:chExt cx="1896997" cy="1434534"/>
            </a:xfrm>
          </p:grpSpPr>
          <p:sp>
            <p:nvSpPr>
              <p:cNvPr id="20" name="Oval 19"/>
              <p:cNvSpPr/>
              <p:nvPr/>
            </p:nvSpPr>
            <p:spPr>
              <a:xfrm>
                <a:off x="5124132" y="2329057"/>
                <a:ext cx="1434534" cy="1434534"/>
              </a:xfrm>
              <a:prstGeom prst="ellipse">
                <a:avLst/>
              </a:prstGeom>
              <a:solidFill>
                <a:srgbClr val="EB8D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892901" y="2757517"/>
                <a:ext cx="1896997" cy="584776"/>
              </a:xfrm>
              <a:prstGeom prst="rect">
                <a:avLst/>
              </a:prstGeom>
              <a:noFill/>
            </p:spPr>
            <p:txBody>
              <a:bodyPr wrap="square" rtlCol="0">
                <a:spAutoFit/>
              </a:bodyPr>
              <a:lstStyle/>
              <a:p>
                <a:pPr algn="ctr"/>
                <a:r>
                  <a:rPr lang="en-US" sz="1600" dirty="0" smtClean="0">
                    <a:solidFill>
                      <a:srgbClr val="FFFFFF"/>
                    </a:solidFill>
                  </a:rPr>
                  <a:t>Staff </a:t>
                </a:r>
              </a:p>
              <a:p>
                <a:pPr algn="ctr"/>
                <a:r>
                  <a:rPr lang="en-US" sz="1600" dirty="0" smtClean="0">
                    <a:solidFill>
                      <a:srgbClr val="FFFFFF"/>
                    </a:solidFill>
                  </a:rPr>
                  <a:t>Certification</a:t>
                </a:r>
                <a:endParaRPr lang="en-US" sz="1600" dirty="0">
                  <a:solidFill>
                    <a:srgbClr val="FFFFFF"/>
                  </a:solidFill>
                </a:endParaRPr>
              </a:p>
            </p:txBody>
          </p:sp>
        </p:grpSp>
        <p:sp>
          <p:nvSpPr>
            <p:cNvPr id="30" name="TextBox 29"/>
            <p:cNvSpPr txBox="1"/>
            <p:nvPr/>
          </p:nvSpPr>
          <p:spPr>
            <a:xfrm>
              <a:off x="6521655" y="5257167"/>
              <a:ext cx="2257220" cy="1200329"/>
            </a:xfrm>
            <a:prstGeom prst="rect">
              <a:avLst/>
            </a:prstGeom>
            <a:noFill/>
          </p:spPr>
          <p:txBody>
            <a:bodyPr wrap="square" rtlCol="0">
              <a:spAutoFit/>
            </a:bodyPr>
            <a:lstStyle/>
            <a:p>
              <a:r>
                <a:rPr lang="en-US" dirty="0" smtClean="0">
                  <a:solidFill>
                    <a:srgbClr val="FFFFFF"/>
                  </a:solidFill>
                </a:rPr>
                <a:t>Documentation of due diligence in securing 3</a:t>
              </a:r>
              <a:r>
                <a:rPr lang="en-US" baseline="30000" dirty="0" smtClean="0">
                  <a:solidFill>
                    <a:srgbClr val="FFFFFF"/>
                  </a:solidFill>
                </a:rPr>
                <a:t>rd</a:t>
              </a:r>
              <a:r>
                <a:rPr lang="en-US" dirty="0" smtClean="0">
                  <a:solidFill>
                    <a:srgbClr val="FFFFFF"/>
                  </a:solidFill>
                </a:rPr>
                <a:t> party verification</a:t>
              </a:r>
              <a:endParaRPr lang="en-US" dirty="0">
                <a:solidFill>
                  <a:srgbClr val="FFFFFF"/>
                </a:solidFill>
              </a:endParaRPr>
            </a:p>
          </p:txBody>
        </p:sp>
      </p:grpSp>
      <p:cxnSp>
        <p:nvCxnSpPr>
          <p:cNvPr id="31" name="Straight Connector 30"/>
          <p:cNvCxnSpPr/>
          <p:nvPr/>
        </p:nvCxnSpPr>
        <p:spPr>
          <a:xfrm>
            <a:off x="478118" y="0"/>
            <a:ext cx="0" cy="313765"/>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167406" y="313765"/>
            <a:ext cx="658365" cy="658365"/>
          </a:xfrm>
          <a:prstGeom prst="ellipse">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144754" y="321125"/>
            <a:ext cx="703669" cy="553998"/>
          </a:xfrm>
          <a:prstGeom prst="rect">
            <a:avLst/>
          </a:prstGeom>
          <a:noFill/>
        </p:spPr>
        <p:txBody>
          <a:bodyPr wrap="square" rtlCol="0">
            <a:spAutoFit/>
          </a:bodyPr>
          <a:lstStyle/>
          <a:p>
            <a:pPr algn="ctr"/>
            <a:r>
              <a:rPr lang="en-US" b="1" dirty="0" smtClean="0">
                <a:solidFill>
                  <a:srgbClr val="FFFFFF"/>
                </a:solidFill>
              </a:rPr>
              <a:t>05</a:t>
            </a:r>
          </a:p>
          <a:p>
            <a:pPr algn="ctr"/>
            <a:r>
              <a:rPr lang="en-US" sz="1200" dirty="0" smtClean="0">
                <a:solidFill>
                  <a:srgbClr val="FFFFFF"/>
                </a:solidFill>
              </a:rPr>
              <a:t>priority</a:t>
            </a:r>
            <a:endParaRPr lang="en-US" sz="1200" dirty="0">
              <a:solidFill>
                <a:srgbClr val="FFFFFF"/>
              </a:solidFill>
            </a:endParaRPr>
          </a:p>
        </p:txBody>
      </p:sp>
    </p:spTree>
    <p:extLst>
      <p:ext uri="{BB962C8B-B14F-4D97-AF65-F5344CB8AC3E}">
        <p14:creationId xmlns:p14="http://schemas.microsoft.com/office/powerpoint/2010/main" val="150123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A3729"/>
        </a:solidFill>
        <a:effectLst/>
      </p:bgPr>
    </p:bg>
    <p:spTree>
      <p:nvGrpSpPr>
        <p:cNvPr id="1" name=""/>
        <p:cNvGrpSpPr/>
        <p:nvPr/>
      </p:nvGrpSpPr>
      <p:grpSpPr>
        <a:xfrm>
          <a:off x="0" y="0"/>
          <a:ext cx="0" cy="0"/>
          <a:chOff x="0" y="0"/>
          <a:chExt cx="0" cy="0"/>
        </a:xfrm>
      </p:grpSpPr>
      <p:sp>
        <p:nvSpPr>
          <p:cNvPr id="4" name="TextBox 3"/>
          <p:cNvSpPr txBox="1"/>
          <p:nvPr/>
        </p:nvSpPr>
        <p:spPr>
          <a:xfrm>
            <a:off x="1015999" y="1270000"/>
            <a:ext cx="6648824" cy="1569660"/>
          </a:xfrm>
          <a:prstGeom prst="rect">
            <a:avLst/>
          </a:prstGeom>
          <a:noFill/>
        </p:spPr>
        <p:txBody>
          <a:bodyPr wrap="square" rtlCol="0">
            <a:spAutoFit/>
          </a:bodyPr>
          <a:lstStyle/>
          <a:p>
            <a:pPr algn="r"/>
            <a:r>
              <a:rPr lang="en-US" sz="4800" dirty="0">
                <a:solidFill>
                  <a:srgbClr val="FFFFFF"/>
                </a:solidFill>
              </a:rPr>
              <a:t>o</a:t>
            </a:r>
            <a:r>
              <a:rPr lang="en-US" sz="4800" dirty="0" smtClean="0">
                <a:solidFill>
                  <a:srgbClr val="FFFFFF"/>
                </a:solidFill>
              </a:rPr>
              <a:t>pen discussion </a:t>
            </a:r>
          </a:p>
          <a:p>
            <a:pPr algn="r"/>
            <a:r>
              <a:rPr lang="en-US" sz="4800" dirty="0" smtClean="0">
                <a:solidFill>
                  <a:srgbClr val="FFFFFF"/>
                </a:solidFill>
              </a:rPr>
              <a:t>&amp; questions</a:t>
            </a:r>
            <a:endParaRPr lang="en-US" sz="4800" dirty="0">
              <a:solidFill>
                <a:srgbClr val="FFFFFF"/>
              </a:solidFill>
            </a:endParaRPr>
          </a:p>
        </p:txBody>
      </p:sp>
      <p:sp>
        <p:nvSpPr>
          <p:cNvPr id="5" name="Rounded Rectangular Callout 4"/>
          <p:cNvSpPr/>
          <p:nvPr/>
        </p:nvSpPr>
        <p:spPr>
          <a:xfrm>
            <a:off x="1329764" y="1180353"/>
            <a:ext cx="6618941" cy="2076824"/>
          </a:xfrm>
          <a:prstGeom prst="wedgeRoundRectCallout">
            <a:avLst>
              <a:gd name="adj1" fmla="val -20833"/>
              <a:gd name="adj2" fmla="val 88399"/>
              <a:gd name="adj3" fmla="val 16667"/>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9536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53DAE"/>
        </a:solidFill>
        <a:effectLst/>
      </p:bgPr>
    </p:bg>
    <p:spTree>
      <p:nvGrpSpPr>
        <p:cNvPr id="1" name=""/>
        <p:cNvGrpSpPr/>
        <p:nvPr/>
      </p:nvGrpSpPr>
      <p:grpSpPr>
        <a:xfrm>
          <a:off x="0" y="0"/>
          <a:ext cx="0" cy="0"/>
          <a:chOff x="0" y="0"/>
          <a:chExt cx="0" cy="0"/>
        </a:xfrm>
      </p:grpSpPr>
      <p:sp>
        <p:nvSpPr>
          <p:cNvPr id="3" name="Rectangle 2"/>
          <p:cNvSpPr/>
          <p:nvPr/>
        </p:nvSpPr>
        <p:spPr>
          <a:xfrm>
            <a:off x="0" y="1"/>
            <a:ext cx="9144000" cy="1395511"/>
          </a:xfrm>
          <a:prstGeom prst="rect">
            <a:avLst/>
          </a:prstGeom>
          <a:solidFill>
            <a:srgbClr val="EB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Isosceles Triangle 3"/>
          <p:cNvSpPr/>
          <p:nvPr/>
        </p:nvSpPr>
        <p:spPr>
          <a:xfrm rot="10800000">
            <a:off x="4294484" y="1376875"/>
            <a:ext cx="555032" cy="478476"/>
          </a:xfrm>
          <a:prstGeom prst="triangle">
            <a:avLst/>
          </a:prstGeom>
          <a:solidFill>
            <a:srgbClr val="EB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682875" y="285750"/>
            <a:ext cx="3778250" cy="830997"/>
          </a:xfrm>
          <a:prstGeom prst="rect">
            <a:avLst/>
          </a:prstGeom>
          <a:noFill/>
        </p:spPr>
        <p:txBody>
          <a:bodyPr wrap="square" rtlCol="0">
            <a:spAutoFit/>
          </a:bodyPr>
          <a:lstStyle/>
          <a:p>
            <a:pPr algn="ctr"/>
            <a:r>
              <a:rPr lang="en-US" sz="4800" dirty="0" smtClean="0">
                <a:solidFill>
                  <a:srgbClr val="FFFFFF"/>
                </a:solidFill>
                <a:latin typeface="Rockwell"/>
                <a:cs typeface="Rockwell"/>
              </a:rPr>
              <a:t>OBJECTIVES</a:t>
            </a:r>
            <a:endParaRPr lang="en-US" sz="4800" dirty="0">
              <a:solidFill>
                <a:srgbClr val="FFFFFF"/>
              </a:solidFill>
              <a:latin typeface="Rockwell"/>
              <a:cs typeface="Rockwell"/>
            </a:endParaRPr>
          </a:p>
        </p:txBody>
      </p:sp>
      <p:sp>
        <p:nvSpPr>
          <p:cNvPr id="9" name="TextBox 8"/>
          <p:cNvSpPr txBox="1"/>
          <p:nvPr/>
        </p:nvSpPr>
        <p:spPr>
          <a:xfrm>
            <a:off x="418684" y="4510829"/>
            <a:ext cx="2275259" cy="1200329"/>
          </a:xfrm>
          <a:prstGeom prst="rect">
            <a:avLst/>
          </a:prstGeom>
          <a:noFill/>
        </p:spPr>
        <p:txBody>
          <a:bodyPr wrap="square" rtlCol="0">
            <a:spAutoFit/>
          </a:bodyPr>
          <a:lstStyle/>
          <a:p>
            <a:pPr algn="ctr"/>
            <a:r>
              <a:rPr lang="en-US" dirty="0" smtClean="0">
                <a:solidFill>
                  <a:srgbClr val="FFFFFF"/>
                </a:solidFill>
              </a:rPr>
              <a:t>Understand HUD definitions &amp; recordkeeping requirements</a:t>
            </a:r>
            <a:endParaRPr lang="en-US" dirty="0">
              <a:solidFill>
                <a:srgbClr val="FFFFFF"/>
              </a:solidFill>
            </a:endParaRPr>
          </a:p>
        </p:txBody>
      </p:sp>
      <p:grpSp>
        <p:nvGrpSpPr>
          <p:cNvPr id="29" name="Group 28"/>
          <p:cNvGrpSpPr/>
          <p:nvPr/>
        </p:nvGrpSpPr>
        <p:grpSpPr>
          <a:xfrm>
            <a:off x="714938" y="2514038"/>
            <a:ext cx="1682750" cy="1841500"/>
            <a:chOff x="714938" y="2525058"/>
            <a:chExt cx="1682750" cy="1841500"/>
          </a:xfrm>
        </p:grpSpPr>
        <p:sp>
          <p:nvSpPr>
            <p:cNvPr id="7" name="Isosceles Triangle 6"/>
            <p:cNvSpPr/>
            <p:nvPr/>
          </p:nvSpPr>
          <p:spPr>
            <a:xfrm rot="10800000">
              <a:off x="1464238" y="4207808"/>
              <a:ext cx="184150" cy="158750"/>
            </a:xfrm>
            <a:prstGeom prst="triangle">
              <a:avLst/>
            </a:prstGeom>
            <a:solidFill>
              <a:srgbClr val="EB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714938" y="2525058"/>
              <a:ext cx="1682750" cy="1682750"/>
            </a:xfrm>
            <a:prstGeom prst="ellipse">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14938" y="3181767"/>
              <a:ext cx="1682750" cy="369332"/>
            </a:xfrm>
            <a:prstGeom prst="rect">
              <a:avLst/>
            </a:prstGeom>
            <a:noFill/>
          </p:spPr>
          <p:txBody>
            <a:bodyPr wrap="square" rtlCol="0">
              <a:spAutoFit/>
            </a:bodyPr>
            <a:lstStyle/>
            <a:p>
              <a:pPr algn="ctr"/>
              <a:r>
                <a:rPr lang="en-US" dirty="0" smtClean="0">
                  <a:solidFill>
                    <a:schemeClr val="bg1"/>
                  </a:solidFill>
                  <a:cs typeface="Rockwell"/>
                </a:rPr>
                <a:t>UNDERSTAND</a:t>
              </a:r>
              <a:endParaRPr lang="en-US" dirty="0">
                <a:solidFill>
                  <a:schemeClr val="bg1"/>
                </a:solidFill>
                <a:cs typeface="Rockwell"/>
              </a:endParaRPr>
            </a:p>
          </p:txBody>
        </p:sp>
      </p:grpSp>
      <p:grpSp>
        <p:nvGrpSpPr>
          <p:cNvPr id="28" name="Group 27"/>
          <p:cNvGrpSpPr/>
          <p:nvPr/>
        </p:nvGrpSpPr>
        <p:grpSpPr>
          <a:xfrm>
            <a:off x="3730625" y="2514038"/>
            <a:ext cx="1682750" cy="1841500"/>
            <a:chOff x="3730625" y="2503019"/>
            <a:chExt cx="1682750" cy="1841500"/>
          </a:xfrm>
        </p:grpSpPr>
        <p:sp>
          <p:nvSpPr>
            <p:cNvPr id="11" name="Isosceles Triangle 10"/>
            <p:cNvSpPr/>
            <p:nvPr/>
          </p:nvSpPr>
          <p:spPr>
            <a:xfrm rot="10800000">
              <a:off x="4479926" y="4185769"/>
              <a:ext cx="184150" cy="158750"/>
            </a:xfrm>
            <a:prstGeom prst="triangle">
              <a:avLst/>
            </a:prstGeom>
            <a:solidFill>
              <a:srgbClr val="EB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3730625" y="2503019"/>
              <a:ext cx="1682750" cy="1682750"/>
            </a:xfrm>
            <a:prstGeom prst="ellipse">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730625" y="3159728"/>
              <a:ext cx="1682750" cy="369332"/>
            </a:xfrm>
            <a:prstGeom prst="rect">
              <a:avLst/>
            </a:prstGeom>
            <a:noFill/>
          </p:spPr>
          <p:txBody>
            <a:bodyPr wrap="square" rtlCol="0">
              <a:spAutoFit/>
            </a:bodyPr>
            <a:lstStyle/>
            <a:p>
              <a:pPr algn="ctr"/>
              <a:r>
                <a:rPr lang="en-US" dirty="0" smtClean="0">
                  <a:solidFill>
                    <a:schemeClr val="bg1"/>
                  </a:solidFill>
                  <a:cs typeface="Rockwell"/>
                </a:rPr>
                <a:t>IDENTIFY</a:t>
              </a:r>
              <a:endParaRPr lang="en-US" dirty="0">
                <a:solidFill>
                  <a:schemeClr val="bg1"/>
                </a:solidFill>
                <a:cs typeface="Rockwell"/>
              </a:endParaRPr>
            </a:p>
          </p:txBody>
        </p:sp>
      </p:grpSp>
      <p:grpSp>
        <p:nvGrpSpPr>
          <p:cNvPr id="27" name="Group 26"/>
          <p:cNvGrpSpPr/>
          <p:nvPr/>
        </p:nvGrpSpPr>
        <p:grpSpPr>
          <a:xfrm>
            <a:off x="6676924" y="2514038"/>
            <a:ext cx="1682750" cy="1841500"/>
            <a:chOff x="6676924" y="2503019"/>
            <a:chExt cx="1682750" cy="1841500"/>
          </a:xfrm>
        </p:grpSpPr>
        <p:sp>
          <p:nvSpPr>
            <p:cNvPr id="15" name="Isosceles Triangle 14"/>
            <p:cNvSpPr/>
            <p:nvPr/>
          </p:nvSpPr>
          <p:spPr>
            <a:xfrm rot="10800000">
              <a:off x="7426225" y="4185769"/>
              <a:ext cx="184150" cy="158750"/>
            </a:xfrm>
            <a:prstGeom prst="triangle">
              <a:avLst/>
            </a:prstGeom>
            <a:solidFill>
              <a:srgbClr val="EB8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6676924" y="2503019"/>
              <a:ext cx="1682750" cy="1682750"/>
            </a:xfrm>
            <a:prstGeom prst="ellipse">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6676924" y="3159728"/>
              <a:ext cx="1682750" cy="369332"/>
            </a:xfrm>
            <a:prstGeom prst="rect">
              <a:avLst/>
            </a:prstGeom>
            <a:noFill/>
          </p:spPr>
          <p:txBody>
            <a:bodyPr wrap="square" rtlCol="0">
              <a:spAutoFit/>
            </a:bodyPr>
            <a:lstStyle/>
            <a:p>
              <a:pPr algn="ctr"/>
              <a:r>
                <a:rPr lang="en-US" dirty="0" smtClean="0">
                  <a:solidFill>
                    <a:schemeClr val="bg1"/>
                  </a:solidFill>
                  <a:cs typeface="Rockwell"/>
                </a:rPr>
                <a:t>ADOPT</a:t>
              </a:r>
              <a:endParaRPr lang="en-US" dirty="0">
                <a:solidFill>
                  <a:schemeClr val="bg1"/>
                </a:solidFill>
                <a:cs typeface="Rockwell"/>
              </a:endParaRPr>
            </a:p>
          </p:txBody>
        </p:sp>
      </p:grpSp>
      <p:sp>
        <p:nvSpPr>
          <p:cNvPr id="25" name="TextBox 24"/>
          <p:cNvSpPr txBox="1"/>
          <p:nvPr/>
        </p:nvSpPr>
        <p:spPr>
          <a:xfrm>
            <a:off x="3434371" y="4510829"/>
            <a:ext cx="2275259" cy="1200329"/>
          </a:xfrm>
          <a:prstGeom prst="rect">
            <a:avLst/>
          </a:prstGeom>
          <a:noFill/>
        </p:spPr>
        <p:txBody>
          <a:bodyPr wrap="square" rtlCol="0">
            <a:spAutoFit/>
          </a:bodyPr>
          <a:lstStyle/>
          <a:p>
            <a:pPr algn="ctr"/>
            <a:r>
              <a:rPr lang="en-US" dirty="0">
                <a:solidFill>
                  <a:srgbClr val="FFFFFF"/>
                </a:solidFill>
              </a:rPr>
              <a:t>Identify acceptable documentation for homeless status</a:t>
            </a:r>
          </a:p>
        </p:txBody>
      </p:sp>
      <p:sp>
        <p:nvSpPr>
          <p:cNvPr id="26" name="TextBox 25"/>
          <p:cNvSpPr txBox="1"/>
          <p:nvPr/>
        </p:nvSpPr>
        <p:spPr>
          <a:xfrm>
            <a:off x="6380670" y="4510829"/>
            <a:ext cx="2275259" cy="923330"/>
          </a:xfrm>
          <a:prstGeom prst="rect">
            <a:avLst/>
          </a:prstGeom>
          <a:noFill/>
        </p:spPr>
        <p:txBody>
          <a:bodyPr wrap="square" rtlCol="0">
            <a:spAutoFit/>
          </a:bodyPr>
          <a:lstStyle/>
          <a:p>
            <a:pPr algn="ctr"/>
            <a:r>
              <a:rPr lang="en-US" dirty="0">
                <a:solidFill>
                  <a:srgbClr val="FFFFFF"/>
                </a:solidFill>
              </a:rPr>
              <a:t>Adopt </a:t>
            </a:r>
            <a:r>
              <a:rPr lang="en-US" dirty="0" smtClean="0">
                <a:solidFill>
                  <a:srgbClr val="FFFFFF"/>
                </a:solidFill>
              </a:rPr>
              <a:t>&amp; use </a:t>
            </a:r>
            <a:r>
              <a:rPr lang="en-US" dirty="0">
                <a:solidFill>
                  <a:srgbClr val="FFFFFF"/>
                </a:solidFill>
              </a:rPr>
              <a:t>homeless verification forms</a:t>
            </a:r>
          </a:p>
        </p:txBody>
      </p:sp>
    </p:spTree>
    <p:extLst>
      <p:ext uri="{BB962C8B-B14F-4D97-AF65-F5344CB8AC3E}">
        <p14:creationId xmlns:p14="http://schemas.microsoft.com/office/powerpoint/2010/main" val="397009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5"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A1F28"/>
        </a:solidFill>
        <a:effectLst/>
      </p:bgPr>
    </p:bg>
    <p:spTree>
      <p:nvGrpSpPr>
        <p:cNvPr id="1" name=""/>
        <p:cNvGrpSpPr/>
        <p:nvPr/>
      </p:nvGrpSpPr>
      <p:grpSpPr>
        <a:xfrm>
          <a:off x="0" y="0"/>
          <a:ext cx="0" cy="0"/>
          <a:chOff x="0" y="0"/>
          <a:chExt cx="0" cy="0"/>
        </a:xfrm>
      </p:grpSpPr>
      <p:sp>
        <p:nvSpPr>
          <p:cNvPr id="2" name="Rectangle 1"/>
          <p:cNvSpPr/>
          <p:nvPr/>
        </p:nvSpPr>
        <p:spPr>
          <a:xfrm>
            <a:off x="0" y="2032000"/>
            <a:ext cx="2330824" cy="762000"/>
          </a:xfrm>
          <a:prstGeom prst="rect">
            <a:avLst/>
          </a:prstGeom>
          <a:solidFill>
            <a:srgbClr val="F1C1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2540000" y="2032000"/>
            <a:ext cx="4900706" cy="707886"/>
          </a:xfrm>
          <a:prstGeom prst="rect">
            <a:avLst/>
          </a:prstGeom>
          <a:noFill/>
        </p:spPr>
        <p:txBody>
          <a:bodyPr wrap="square" rtlCol="0">
            <a:spAutoFit/>
          </a:bodyPr>
          <a:lstStyle/>
          <a:p>
            <a:r>
              <a:rPr lang="en-US" sz="4000" spc="100" dirty="0" smtClean="0">
                <a:solidFill>
                  <a:srgbClr val="FFFFFF"/>
                </a:solidFill>
                <a:latin typeface="Rockwell"/>
                <a:cs typeface="Rockwell"/>
              </a:rPr>
              <a:t>DEFINITIONS</a:t>
            </a:r>
            <a:endParaRPr lang="en-US" sz="4000" spc="100" dirty="0">
              <a:solidFill>
                <a:srgbClr val="FFFFFF"/>
              </a:solidFill>
              <a:latin typeface="Rockwell"/>
              <a:cs typeface="Rockwell"/>
            </a:endParaRPr>
          </a:p>
        </p:txBody>
      </p:sp>
    </p:spTree>
    <p:extLst>
      <p:ext uri="{BB962C8B-B14F-4D97-AF65-F5344CB8AC3E}">
        <p14:creationId xmlns:p14="http://schemas.microsoft.com/office/powerpoint/2010/main" val="338206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1"/>
            <a:ext cx="9144000" cy="1395511"/>
          </a:xfrm>
          <a:prstGeom prst="rect">
            <a:avLst/>
          </a:prstGeom>
          <a:solidFill>
            <a:srgbClr val="DA1F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413009" y="222628"/>
            <a:ext cx="8303880" cy="954107"/>
          </a:xfrm>
          <a:prstGeom prst="rect">
            <a:avLst/>
          </a:prstGeom>
          <a:noFill/>
        </p:spPr>
        <p:txBody>
          <a:bodyPr wrap="square" rtlCol="0">
            <a:spAutoFit/>
          </a:bodyPr>
          <a:lstStyle/>
          <a:p>
            <a:pPr algn="ctr"/>
            <a:r>
              <a:rPr lang="en-US" sz="3200" dirty="0" smtClean="0">
                <a:solidFill>
                  <a:srgbClr val="FFFFFF"/>
                </a:solidFill>
                <a:latin typeface="Rockwell"/>
                <a:cs typeface="Rockwell"/>
              </a:rPr>
              <a:t>LITERALLY </a:t>
            </a:r>
            <a:r>
              <a:rPr lang="en-US" sz="3200" u="sng" dirty="0" smtClean="0">
                <a:solidFill>
                  <a:srgbClr val="FFFFFF"/>
                </a:solidFill>
                <a:latin typeface="Rockwell"/>
                <a:cs typeface="Rockwell"/>
              </a:rPr>
              <a:t>HOMELESS</a:t>
            </a:r>
          </a:p>
          <a:p>
            <a:pPr algn="ctr"/>
            <a:r>
              <a:rPr lang="en-US" sz="2200" dirty="0" smtClean="0">
                <a:solidFill>
                  <a:srgbClr val="FFFFFF"/>
                </a:solidFill>
                <a:latin typeface="Rockwell"/>
                <a:cs typeface="Rockwell"/>
              </a:rPr>
              <a:t>DEFINED</a:t>
            </a:r>
            <a:endParaRPr lang="en-US" sz="2200" dirty="0">
              <a:solidFill>
                <a:srgbClr val="FFFFFF"/>
              </a:solidFill>
              <a:latin typeface="Rockwell"/>
              <a:cs typeface="Rockwell"/>
            </a:endParaRPr>
          </a:p>
        </p:txBody>
      </p:sp>
      <p:sp>
        <p:nvSpPr>
          <p:cNvPr id="2" name="TextBox 1"/>
          <p:cNvSpPr txBox="1"/>
          <p:nvPr/>
        </p:nvSpPr>
        <p:spPr>
          <a:xfrm>
            <a:off x="539750" y="1823537"/>
            <a:ext cx="8183880" cy="646331"/>
          </a:xfrm>
          <a:prstGeom prst="rect">
            <a:avLst/>
          </a:prstGeom>
          <a:noFill/>
        </p:spPr>
        <p:txBody>
          <a:bodyPr wrap="square" rtlCol="0">
            <a:spAutoFit/>
          </a:bodyPr>
          <a:lstStyle/>
          <a:p>
            <a:r>
              <a:rPr lang="en-US" dirty="0" smtClean="0"/>
              <a:t>Individual or family who lacks a fixed, regular, and adequate nighttime residence, meaning they are either:</a:t>
            </a:r>
            <a:endParaRPr lang="en-US" dirty="0"/>
          </a:p>
        </p:txBody>
      </p:sp>
      <p:sp>
        <p:nvSpPr>
          <p:cNvPr id="3" name="TextBox 2"/>
          <p:cNvSpPr txBox="1"/>
          <p:nvPr/>
        </p:nvSpPr>
        <p:spPr>
          <a:xfrm>
            <a:off x="543121" y="2479810"/>
            <a:ext cx="8177138" cy="1200329"/>
          </a:xfrm>
          <a:prstGeom prst="rect">
            <a:avLst/>
          </a:prstGeom>
          <a:noFill/>
        </p:spPr>
        <p:txBody>
          <a:bodyPr wrap="square" rtlCol="0">
            <a:spAutoFit/>
          </a:bodyPr>
          <a:lstStyle/>
          <a:p>
            <a:r>
              <a:rPr lang="en-US" b="1" dirty="0" smtClean="0">
                <a:solidFill>
                  <a:srgbClr val="FF0000"/>
                </a:solidFill>
              </a:rPr>
              <a:t>Unsheltered</a:t>
            </a:r>
          </a:p>
          <a:p>
            <a:r>
              <a:rPr lang="en-US" dirty="0" smtClean="0"/>
              <a:t>Has </a:t>
            </a:r>
            <a:r>
              <a:rPr lang="en-US" dirty="0"/>
              <a:t>a primary nighttime residence that is a public or private place not meant for human </a:t>
            </a:r>
            <a:r>
              <a:rPr lang="en-US" dirty="0" smtClean="0"/>
              <a:t>habitation (including a car, park, abandoned building, streets/sidewalks, or bus station).*</a:t>
            </a:r>
            <a:endParaRPr lang="en-US" dirty="0"/>
          </a:p>
        </p:txBody>
      </p:sp>
      <p:sp>
        <p:nvSpPr>
          <p:cNvPr id="33" name="TextBox 32"/>
          <p:cNvSpPr txBox="1"/>
          <p:nvPr/>
        </p:nvSpPr>
        <p:spPr>
          <a:xfrm>
            <a:off x="539750" y="3646365"/>
            <a:ext cx="8183880" cy="1477328"/>
          </a:xfrm>
          <a:prstGeom prst="rect">
            <a:avLst/>
          </a:prstGeom>
          <a:noFill/>
        </p:spPr>
        <p:txBody>
          <a:bodyPr wrap="square" rtlCol="0">
            <a:spAutoFit/>
          </a:bodyPr>
          <a:lstStyle/>
          <a:p>
            <a:r>
              <a:rPr lang="en-US" b="1" dirty="0" smtClean="0">
                <a:solidFill>
                  <a:srgbClr val="FF0000"/>
                </a:solidFill>
              </a:rPr>
              <a:t>Temporarily Sheltered</a:t>
            </a:r>
          </a:p>
          <a:p>
            <a:r>
              <a:rPr lang="en-US" dirty="0"/>
              <a:t>L</a:t>
            </a:r>
            <a:r>
              <a:rPr lang="en-US" dirty="0" smtClean="0"/>
              <a:t>iving </a:t>
            </a:r>
            <a:r>
              <a:rPr lang="en-US" dirty="0"/>
              <a:t>in a publicly or privately operated shelter designated to provide temporary living arrangements (including congregate shelters, transitional housing, and hotels and motels paid for by charitable organizations or by federal, state and local government programs</a:t>
            </a:r>
            <a:r>
              <a:rPr lang="en-US" dirty="0" smtClean="0"/>
              <a:t>)</a:t>
            </a:r>
            <a:endParaRPr lang="en-US" dirty="0"/>
          </a:p>
        </p:txBody>
      </p:sp>
      <p:sp>
        <p:nvSpPr>
          <p:cNvPr id="43" name="TextBox 42"/>
          <p:cNvSpPr txBox="1"/>
          <p:nvPr/>
        </p:nvSpPr>
        <p:spPr>
          <a:xfrm>
            <a:off x="539750" y="5089918"/>
            <a:ext cx="8183880" cy="1200329"/>
          </a:xfrm>
          <a:prstGeom prst="rect">
            <a:avLst/>
          </a:prstGeom>
          <a:noFill/>
        </p:spPr>
        <p:txBody>
          <a:bodyPr wrap="square" rtlCol="0">
            <a:spAutoFit/>
          </a:bodyPr>
          <a:lstStyle/>
          <a:p>
            <a:r>
              <a:rPr lang="en-US" b="1" dirty="0" smtClean="0">
                <a:solidFill>
                  <a:srgbClr val="FF0000"/>
                </a:solidFill>
              </a:rPr>
              <a:t>Institution &lt;90 days</a:t>
            </a:r>
            <a:r>
              <a:rPr lang="en-US" b="1" dirty="0">
                <a:solidFill>
                  <a:srgbClr val="151C2C"/>
                </a:solidFill>
              </a:rPr>
              <a:t> </a:t>
            </a:r>
            <a:r>
              <a:rPr lang="en-US" b="1" dirty="0" smtClean="0">
                <a:solidFill>
                  <a:srgbClr val="151C2C"/>
                </a:solidFill>
              </a:rPr>
              <a:t>&amp; </a:t>
            </a:r>
            <a:r>
              <a:rPr lang="en-US" b="1" dirty="0" smtClean="0"/>
              <a:t>unsheltered or emergency shelter prior to stay</a:t>
            </a:r>
          </a:p>
          <a:p>
            <a:r>
              <a:rPr lang="en-US" dirty="0" smtClean="0"/>
              <a:t>Exiting an institution where (s)he has resided for 90 days or less and resided in an emergency shelter or place not meant for human habitation immediately before entering that institution</a:t>
            </a:r>
            <a:endParaRPr lang="en-US" dirty="0"/>
          </a:p>
        </p:txBody>
      </p:sp>
      <p:sp>
        <p:nvSpPr>
          <p:cNvPr id="9" name="Isosceles Triangle 8"/>
          <p:cNvSpPr/>
          <p:nvPr/>
        </p:nvSpPr>
        <p:spPr>
          <a:xfrm rot="10800000">
            <a:off x="4294484" y="1376875"/>
            <a:ext cx="555032" cy="478476"/>
          </a:xfrm>
          <a:prstGeom prst="triangle">
            <a:avLst/>
          </a:prstGeom>
          <a:solidFill>
            <a:srgbClr val="DA1F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3024" y="6401757"/>
            <a:ext cx="8787161" cy="276999"/>
          </a:xfrm>
          <a:prstGeom prst="rect">
            <a:avLst/>
          </a:prstGeom>
          <a:noFill/>
        </p:spPr>
        <p:txBody>
          <a:bodyPr wrap="square" rtlCol="0">
            <a:spAutoFit/>
          </a:bodyPr>
          <a:lstStyle/>
          <a:p>
            <a:r>
              <a:rPr lang="en-US" sz="1200" dirty="0" smtClean="0"/>
              <a:t>* This does not include people living in housing that is substandard and in need of repair or housing that is crowded.</a:t>
            </a:r>
            <a:endParaRPr lang="en-US" sz="1200" dirty="0"/>
          </a:p>
        </p:txBody>
      </p:sp>
    </p:spTree>
    <p:extLst>
      <p:ext uri="{BB962C8B-B14F-4D97-AF65-F5344CB8AC3E}">
        <p14:creationId xmlns:p14="http://schemas.microsoft.com/office/powerpoint/2010/main" val="367545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3" grpId="0"/>
      <p:bldP spid="4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1"/>
            <a:ext cx="9144000" cy="1395511"/>
          </a:xfrm>
          <a:prstGeom prst="rect">
            <a:avLst/>
          </a:prstGeom>
          <a:solidFill>
            <a:srgbClr val="3182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20060" y="192746"/>
            <a:ext cx="8303880" cy="954107"/>
          </a:xfrm>
          <a:prstGeom prst="rect">
            <a:avLst/>
          </a:prstGeom>
          <a:noFill/>
        </p:spPr>
        <p:txBody>
          <a:bodyPr wrap="square" rtlCol="0">
            <a:spAutoFit/>
          </a:bodyPr>
          <a:lstStyle/>
          <a:p>
            <a:pPr algn="ctr"/>
            <a:r>
              <a:rPr lang="en-US" sz="3200" u="sng" dirty="0" smtClean="0">
                <a:solidFill>
                  <a:srgbClr val="FFFFFF"/>
                </a:solidFill>
                <a:latin typeface="Rockwell"/>
                <a:cs typeface="Rockwell"/>
              </a:rPr>
              <a:t>CHRONICALLY</a:t>
            </a:r>
            <a:r>
              <a:rPr lang="en-US" sz="3200" dirty="0" smtClean="0">
                <a:solidFill>
                  <a:srgbClr val="FFFFFF"/>
                </a:solidFill>
                <a:latin typeface="Rockwell"/>
                <a:cs typeface="Rockwell"/>
              </a:rPr>
              <a:t> HOMELESS</a:t>
            </a:r>
          </a:p>
          <a:p>
            <a:pPr algn="ctr"/>
            <a:r>
              <a:rPr lang="en-US" sz="2200" dirty="0" smtClean="0">
                <a:solidFill>
                  <a:srgbClr val="FFFFFF"/>
                </a:solidFill>
                <a:latin typeface="Rockwell"/>
                <a:cs typeface="Rockwell"/>
              </a:rPr>
              <a:t>DEFINED</a:t>
            </a:r>
            <a:endParaRPr lang="en-US" sz="2200" dirty="0">
              <a:solidFill>
                <a:srgbClr val="FFFFFF"/>
              </a:solidFill>
              <a:latin typeface="Rockwell"/>
              <a:cs typeface="Rockwell"/>
            </a:endParaRPr>
          </a:p>
        </p:txBody>
      </p:sp>
      <p:sp>
        <p:nvSpPr>
          <p:cNvPr id="5" name="TextBox 4"/>
          <p:cNvSpPr txBox="1"/>
          <p:nvPr/>
        </p:nvSpPr>
        <p:spPr>
          <a:xfrm>
            <a:off x="301625" y="1488736"/>
            <a:ext cx="8183880" cy="338554"/>
          </a:xfrm>
          <a:prstGeom prst="rect">
            <a:avLst/>
          </a:prstGeom>
          <a:noFill/>
        </p:spPr>
        <p:txBody>
          <a:bodyPr wrap="square" rtlCol="0">
            <a:spAutoFit/>
          </a:bodyPr>
          <a:lstStyle/>
          <a:p>
            <a:r>
              <a:rPr lang="en-US" sz="1600" dirty="0" smtClean="0"/>
              <a:t>An individual or family who: </a:t>
            </a:r>
            <a:endParaRPr lang="en-US" sz="1600" dirty="0"/>
          </a:p>
        </p:txBody>
      </p:sp>
      <p:sp>
        <p:nvSpPr>
          <p:cNvPr id="6" name="TextBox 5"/>
          <p:cNvSpPr txBox="1"/>
          <p:nvPr/>
        </p:nvSpPr>
        <p:spPr>
          <a:xfrm>
            <a:off x="981307" y="1925946"/>
            <a:ext cx="7731990" cy="830997"/>
          </a:xfrm>
          <a:prstGeom prst="rect">
            <a:avLst/>
          </a:prstGeom>
          <a:noFill/>
        </p:spPr>
        <p:txBody>
          <a:bodyPr wrap="square" rtlCol="0">
            <a:spAutoFit/>
          </a:bodyPr>
          <a:lstStyle/>
          <a:p>
            <a:r>
              <a:rPr lang="en-US" sz="1600" b="1" dirty="0" smtClean="0">
                <a:solidFill>
                  <a:schemeClr val="accent3"/>
                </a:solidFill>
              </a:rPr>
              <a:t>Literally Homeless</a:t>
            </a:r>
          </a:p>
          <a:p>
            <a:r>
              <a:rPr lang="en-US" sz="1600" dirty="0" smtClean="0"/>
              <a:t>Is homeless and lives in a place not meant for human habitation, a safe haven, or in an emergency shelter; and</a:t>
            </a:r>
            <a:endParaRPr lang="en-US" sz="1600" dirty="0"/>
          </a:p>
        </p:txBody>
      </p:sp>
      <p:sp>
        <p:nvSpPr>
          <p:cNvPr id="7" name="TextBox 6"/>
          <p:cNvSpPr txBox="1"/>
          <p:nvPr/>
        </p:nvSpPr>
        <p:spPr>
          <a:xfrm>
            <a:off x="981307" y="2759686"/>
            <a:ext cx="7735581" cy="830997"/>
          </a:xfrm>
          <a:prstGeom prst="rect">
            <a:avLst/>
          </a:prstGeom>
          <a:noFill/>
        </p:spPr>
        <p:txBody>
          <a:bodyPr wrap="square" rtlCol="0">
            <a:spAutoFit/>
          </a:bodyPr>
          <a:lstStyle/>
          <a:p>
            <a:r>
              <a:rPr lang="en-US" sz="1600" b="1" dirty="0" smtClean="0">
                <a:solidFill>
                  <a:srgbClr val="0063A3"/>
                </a:solidFill>
              </a:rPr>
              <a:t>Duration</a:t>
            </a:r>
            <a:r>
              <a:rPr lang="en-US" sz="1600" b="1" dirty="0" smtClean="0">
                <a:solidFill>
                  <a:srgbClr val="F3B21D"/>
                </a:solidFill>
              </a:rPr>
              <a:t> </a:t>
            </a:r>
            <a:r>
              <a:rPr lang="en-US" sz="1600" b="1" dirty="0" smtClean="0"/>
              <a:t>(12 continuous months or 4 occasions in last 3 years)</a:t>
            </a:r>
          </a:p>
          <a:p>
            <a:r>
              <a:rPr lang="en-US" sz="1600" dirty="0" smtClean="0">
                <a:solidFill>
                  <a:srgbClr val="151C2C"/>
                </a:solidFill>
              </a:rPr>
              <a:t>Has been homeless continuously for at least one year* or on at least four separate occasions in the last 3 years; and</a:t>
            </a:r>
            <a:endParaRPr lang="en-US" sz="1600" dirty="0">
              <a:solidFill>
                <a:srgbClr val="151C2C"/>
              </a:solidFill>
            </a:endParaRPr>
          </a:p>
        </p:txBody>
      </p:sp>
      <p:sp>
        <p:nvSpPr>
          <p:cNvPr id="8" name="TextBox 7"/>
          <p:cNvSpPr txBox="1"/>
          <p:nvPr/>
        </p:nvSpPr>
        <p:spPr>
          <a:xfrm>
            <a:off x="981306" y="3652904"/>
            <a:ext cx="7728841" cy="1323439"/>
          </a:xfrm>
          <a:prstGeom prst="rect">
            <a:avLst/>
          </a:prstGeom>
          <a:noFill/>
        </p:spPr>
        <p:txBody>
          <a:bodyPr wrap="square" rtlCol="0">
            <a:spAutoFit/>
          </a:bodyPr>
          <a:lstStyle/>
          <a:p>
            <a:r>
              <a:rPr lang="en-US" sz="1600" b="1" dirty="0" smtClean="0">
                <a:solidFill>
                  <a:srgbClr val="0063A3"/>
                </a:solidFill>
              </a:rPr>
              <a:t>Disability or Illness</a:t>
            </a:r>
            <a:endParaRPr lang="en-US" sz="1600" b="1" dirty="0">
              <a:solidFill>
                <a:srgbClr val="0063A3"/>
              </a:solidFill>
            </a:endParaRPr>
          </a:p>
          <a:p>
            <a:r>
              <a:rPr lang="en-US" sz="1600" dirty="0" smtClean="0"/>
              <a:t>Can be diagnosed with one or more of the following conditions: substance use disorder, serious mental illness, developmental disability, post-traumatic stress disorder, cognitive impairments resulting from brain injury, or chronic physical illness or disability</a:t>
            </a:r>
            <a:endParaRPr lang="en-US" sz="1600" dirty="0"/>
          </a:p>
        </p:txBody>
      </p:sp>
      <p:sp>
        <p:nvSpPr>
          <p:cNvPr id="9" name="Rounded Rectangle 8"/>
          <p:cNvSpPr/>
          <p:nvPr/>
        </p:nvSpPr>
        <p:spPr>
          <a:xfrm>
            <a:off x="802887" y="1905693"/>
            <a:ext cx="7914001" cy="1729813"/>
          </a:xfrm>
          <a:prstGeom prst="roundRect">
            <a:avLst/>
          </a:prstGeom>
          <a:no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01625" y="4989789"/>
            <a:ext cx="8183880" cy="584776"/>
          </a:xfrm>
          <a:prstGeom prst="rect">
            <a:avLst/>
          </a:prstGeom>
          <a:noFill/>
        </p:spPr>
        <p:txBody>
          <a:bodyPr wrap="square" rtlCol="0">
            <a:spAutoFit/>
          </a:bodyPr>
          <a:lstStyle/>
          <a:p>
            <a:r>
              <a:rPr lang="en-US" sz="1600" dirty="0" smtClean="0"/>
              <a:t>Or an individual or family who has been residing in an institutional care facility for fewer than 90 days and met all of the above criteria before entering that facility</a:t>
            </a:r>
            <a:endParaRPr lang="en-US" sz="1600" dirty="0"/>
          </a:p>
        </p:txBody>
      </p:sp>
      <p:sp>
        <p:nvSpPr>
          <p:cNvPr id="12" name="TextBox 11"/>
          <p:cNvSpPr txBox="1"/>
          <p:nvPr/>
        </p:nvSpPr>
        <p:spPr>
          <a:xfrm rot="16200000">
            <a:off x="-655068" y="2627439"/>
            <a:ext cx="2360404" cy="338554"/>
          </a:xfrm>
          <a:prstGeom prst="rect">
            <a:avLst/>
          </a:prstGeom>
          <a:noFill/>
        </p:spPr>
        <p:txBody>
          <a:bodyPr wrap="square" rtlCol="0">
            <a:spAutoFit/>
          </a:bodyPr>
          <a:lstStyle/>
          <a:p>
            <a:pPr algn="ctr"/>
            <a:r>
              <a:rPr lang="en-US" sz="1600" b="1" dirty="0" smtClean="0">
                <a:solidFill>
                  <a:srgbClr val="EB8D00"/>
                </a:solidFill>
              </a:rPr>
              <a:t>HOMELESS STATUS**</a:t>
            </a:r>
            <a:endParaRPr lang="en-US" sz="1600" b="1" dirty="0">
              <a:solidFill>
                <a:srgbClr val="EB8D00"/>
              </a:solidFill>
            </a:endParaRPr>
          </a:p>
        </p:txBody>
      </p:sp>
      <p:sp>
        <p:nvSpPr>
          <p:cNvPr id="13" name="Isosceles Triangle 12"/>
          <p:cNvSpPr/>
          <p:nvPr/>
        </p:nvSpPr>
        <p:spPr>
          <a:xfrm rot="10800000">
            <a:off x="4294484" y="1376875"/>
            <a:ext cx="555032" cy="478476"/>
          </a:xfrm>
          <a:prstGeom prst="triangle">
            <a:avLst/>
          </a:prstGeom>
          <a:solidFill>
            <a:srgbClr val="3082D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05293" y="5537980"/>
            <a:ext cx="8844093" cy="461665"/>
          </a:xfrm>
          <a:prstGeom prst="rect">
            <a:avLst/>
          </a:prstGeom>
          <a:noFill/>
        </p:spPr>
        <p:txBody>
          <a:bodyPr wrap="square" rtlCol="0">
            <a:spAutoFit/>
          </a:bodyPr>
          <a:lstStyle/>
          <a:p>
            <a:pPr marL="0" lvl="1"/>
            <a:r>
              <a:rPr lang="en-US" sz="1200" dirty="0" smtClean="0"/>
              <a:t>*</a:t>
            </a:r>
            <a:r>
              <a:rPr lang="en-US" sz="1200" dirty="0"/>
              <a:t>A break in continuous homelessness is considered at least seven (7) or more consecutive nights not residing in a place not meant for human habitation, shelter or safe haven</a:t>
            </a:r>
            <a:r>
              <a:rPr lang="en-US" sz="1200" dirty="0" smtClean="0"/>
              <a:t>. </a:t>
            </a:r>
            <a:endParaRPr lang="en-US" sz="1200" dirty="0"/>
          </a:p>
        </p:txBody>
      </p:sp>
      <p:sp>
        <p:nvSpPr>
          <p:cNvPr id="14" name="TextBox 13"/>
          <p:cNvSpPr txBox="1"/>
          <p:nvPr/>
        </p:nvSpPr>
        <p:spPr>
          <a:xfrm>
            <a:off x="105293" y="5999645"/>
            <a:ext cx="8844093" cy="830997"/>
          </a:xfrm>
          <a:prstGeom prst="rect">
            <a:avLst/>
          </a:prstGeom>
          <a:noFill/>
        </p:spPr>
        <p:txBody>
          <a:bodyPr wrap="square" rtlCol="0">
            <a:spAutoFit/>
          </a:bodyPr>
          <a:lstStyle/>
          <a:p>
            <a:r>
              <a:rPr lang="en-US" sz="1200" dirty="0" smtClean="0"/>
              <a:t>**A </a:t>
            </a:r>
            <a:r>
              <a:rPr lang="en-US" sz="1200" dirty="0"/>
              <a:t>single encounter with a homeless service provider on a single day within 1 month that is documented through third-party documentation is sufficient to consider an individual or family as homeless for the entire month unless there is any evidence that the household has had a break in homeless status during that month (e.g. evidence in HMIS of a stay in transitional housing).</a:t>
            </a:r>
          </a:p>
        </p:txBody>
      </p:sp>
    </p:spTree>
    <p:extLst>
      <p:ext uri="{BB962C8B-B14F-4D97-AF65-F5344CB8AC3E}">
        <p14:creationId xmlns:p14="http://schemas.microsoft.com/office/powerpoint/2010/main" val="270334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animBg="1"/>
      <p:bldP spid="10" grpId="0"/>
      <p:bldP spid="12" grpId="0"/>
      <p:bldP spid="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B8D00"/>
        </a:solidFill>
        <a:effectLst/>
      </p:bgPr>
    </p:bg>
    <p:spTree>
      <p:nvGrpSpPr>
        <p:cNvPr id="1" name=""/>
        <p:cNvGrpSpPr/>
        <p:nvPr/>
      </p:nvGrpSpPr>
      <p:grpSpPr>
        <a:xfrm>
          <a:off x="0" y="0"/>
          <a:ext cx="0" cy="0"/>
          <a:chOff x="0" y="0"/>
          <a:chExt cx="0" cy="0"/>
        </a:xfrm>
      </p:grpSpPr>
      <p:sp>
        <p:nvSpPr>
          <p:cNvPr id="2" name="Rectangle 1"/>
          <p:cNvSpPr/>
          <p:nvPr/>
        </p:nvSpPr>
        <p:spPr>
          <a:xfrm>
            <a:off x="0" y="2427941"/>
            <a:ext cx="2330824" cy="762000"/>
          </a:xfrm>
          <a:prstGeom prst="rect">
            <a:avLst/>
          </a:prstGeom>
          <a:solidFill>
            <a:srgbClr val="F1C1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2540000" y="2032000"/>
            <a:ext cx="4900706" cy="1261884"/>
          </a:xfrm>
          <a:prstGeom prst="rect">
            <a:avLst/>
          </a:prstGeom>
          <a:noFill/>
        </p:spPr>
        <p:txBody>
          <a:bodyPr wrap="square" rtlCol="0">
            <a:spAutoFit/>
          </a:bodyPr>
          <a:lstStyle/>
          <a:p>
            <a:r>
              <a:rPr lang="en-US" sz="3600" spc="100" dirty="0" smtClean="0">
                <a:solidFill>
                  <a:srgbClr val="FFFFFF"/>
                </a:solidFill>
                <a:latin typeface="Rockwell"/>
                <a:cs typeface="Rockwell"/>
              </a:rPr>
              <a:t>HOMELESS STATUS </a:t>
            </a:r>
            <a:r>
              <a:rPr lang="en-US" sz="4000" spc="100" dirty="0" smtClean="0">
                <a:solidFill>
                  <a:srgbClr val="FFFFFF"/>
                </a:solidFill>
                <a:latin typeface="Rockwell"/>
                <a:cs typeface="Rockwell"/>
              </a:rPr>
              <a:t>RECORDKEEPING</a:t>
            </a:r>
            <a:endParaRPr lang="en-US" sz="4000" spc="100" dirty="0">
              <a:solidFill>
                <a:srgbClr val="FFFFFF"/>
              </a:solidFill>
              <a:latin typeface="Rockwell"/>
              <a:cs typeface="Rockwell"/>
            </a:endParaRPr>
          </a:p>
        </p:txBody>
      </p:sp>
      <p:cxnSp>
        <p:nvCxnSpPr>
          <p:cNvPr id="5" name="Straight Connector 4"/>
          <p:cNvCxnSpPr/>
          <p:nvPr/>
        </p:nvCxnSpPr>
        <p:spPr>
          <a:xfrm>
            <a:off x="2540000" y="2620536"/>
            <a:ext cx="4507571"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540000" y="3021436"/>
            <a:ext cx="4900706" cy="769441"/>
          </a:xfrm>
          <a:prstGeom prst="rect">
            <a:avLst/>
          </a:prstGeom>
          <a:noFill/>
        </p:spPr>
        <p:txBody>
          <a:bodyPr wrap="square" rtlCol="0">
            <a:spAutoFit/>
          </a:bodyPr>
          <a:lstStyle/>
          <a:p>
            <a:r>
              <a:rPr lang="en-US" sz="4400" spc="100" dirty="0" smtClean="0">
                <a:solidFill>
                  <a:srgbClr val="FFFFFF"/>
                </a:solidFill>
                <a:latin typeface="Rockwell"/>
                <a:cs typeface="Rockwell"/>
              </a:rPr>
              <a:t>REQUIREMENTS</a:t>
            </a:r>
            <a:endParaRPr lang="en-US" sz="4000" spc="100" dirty="0">
              <a:solidFill>
                <a:srgbClr val="FFFFFF"/>
              </a:solidFill>
              <a:latin typeface="Rockwell"/>
              <a:cs typeface="Rockwell"/>
            </a:endParaRPr>
          </a:p>
        </p:txBody>
      </p:sp>
    </p:spTree>
    <p:extLst>
      <p:ext uri="{BB962C8B-B14F-4D97-AF65-F5344CB8AC3E}">
        <p14:creationId xmlns:p14="http://schemas.microsoft.com/office/powerpoint/2010/main" val="4294472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p:nvSpPr>
        <p:spPr>
          <a:xfrm>
            <a:off x="0" y="1"/>
            <a:ext cx="9144000" cy="1395511"/>
          </a:xfrm>
          <a:prstGeom prst="rect">
            <a:avLst/>
          </a:prstGeom>
          <a:solidFill>
            <a:srgbClr val="6D79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5591708" y="1993334"/>
            <a:ext cx="1796615" cy="3739324"/>
            <a:chOff x="5655907" y="1993334"/>
            <a:chExt cx="1796615" cy="3739324"/>
          </a:xfrm>
        </p:grpSpPr>
        <p:pic>
          <p:nvPicPr>
            <p:cNvPr id="19" name="Picture 18" descr="Circle banner 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8453" y="1993334"/>
              <a:ext cx="1507639" cy="2286000"/>
            </a:xfrm>
            <a:prstGeom prst="rect">
              <a:avLst/>
            </a:prstGeom>
          </p:spPr>
        </p:pic>
        <p:sp>
          <p:nvSpPr>
            <p:cNvPr id="40" name="TextBox 39"/>
            <p:cNvSpPr txBox="1"/>
            <p:nvPr/>
          </p:nvSpPr>
          <p:spPr>
            <a:xfrm>
              <a:off x="5655907" y="4564908"/>
              <a:ext cx="1572730" cy="369332"/>
            </a:xfrm>
            <a:prstGeom prst="rect">
              <a:avLst/>
            </a:prstGeom>
            <a:noFill/>
          </p:spPr>
          <p:txBody>
            <a:bodyPr wrap="square" rtlCol="0">
              <a:spAutoFit/>
            </a:bodyPr>
            <a:lstStyle/>
            <a:p>
              <a:r>
                <a:rPr lang="en-US" b="1" dirty="0" smtClean="0">
                  <a:solidFill>
                    <a:srgbClr val="374168"/>
                  </a:solidFill>
                </a:rPr>
                <a:t>PRIORITY </a:t>
              </a:r>
              <a:r>
                <a:rPr lang="en-US" b="1" dirty="0" smtClean="0">
                  <a:solidFill>
                    <a:srgbClr val="000000"/>
                  </a:solidFill>
                </a:rPr>
                <a:t>04</a:t>
              </a:r>
              <a:endParaRPr lang="en-US" b="1" dirty="0">
                <a:solidFill>
                  <a:srgbClr val="000000"/>
                </a:solidFill>
              </a:endParaRPr>
            </a:p>
          </p:txBody>
        </p:sp>
        <p:sp>
          <p:nvSpPr>
            <p:cNvPr id="42" name="TextBox 41"/>
            <p:cNvSpPr txBox="1"/>
            <p:nvPr/>
          </p:nvSpPr>
          <p:spPr>
            <a:xfrm>
              <a:off x="5677345" y="4809328"/>
              <a:ext cx="1775177" cy="923330"/>
            </a:xfrm>
            <a:prstGeom prst="rect">
              <a:avLst/>
            </a:prstGeom>
            <a:noFill/>
          </p:spPr>
          <p:txBody>
            <a:bodyPr wrap="square" rtlCol="0">
              <a:spAutoFit/>
            </a:bodyPr>
            <a:lstStyle/>
            <a:p>
              <a:r>
                <a:rPr lang="en-US" dirty="0" smtClean="0"/>
                <a:t>3</a:t>
              </a:r>
              <a:r>
                <a:rPr lang="en-US" baseline="30000" dirty="0" smtClean="0"/>
                <a:t>rd</a:t>
              </a:r>
              <a:r>
                <a:rPr lang="en-US" dirty="0" smtClean="0"/>
                <a:t> Party </a:t>
              </a:r>
            </a:p>
            <a:p>
              <a:r>
                <a:rPr lang="en-US" dirty="0" smtClean="0"/>
                <a:t>Oral Verification</a:t>
              </a:r>
            </a:p>
          </p:txBody>
        </p:sp>
        <p:pic>
          <p:nvPicPr>
            <p:cNvPr id="54" name="Picture 53" descr="Phone-gre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6512" y="2384939"/>
              <a:ext cx="731520" cy="731520"/>
            </a:xfrm>
            <a:prstGeom prst="rect">
              <a:avLst/>
            </a:prstGeom>
          </p:spPr>
        </p:pic>
      </p:grpSp>
      <p:grpSp>
        <p:nvGrpSpPr>
          <p:cNvPr id="8" name="Group 7"/>
          <p:cNvGrpSpPr/>
          <p:nvPr/>
        </p:nvGrpSpPr>
        <p:grpSpPr>
          <a:xfrm>
            <a:off x="7329861" y="1993334"/>
            <a:ext cx="1671479" cy="3462325"/>
            <a:chOff x="7329861" y="1993334"/>
            <a:chExt cx="1671479" cy="3462325"/>
          </a:xfrm>
        </p:grpSpPr>
        <p:pic>
          <p:nvPicPr>
            <p:cNvPr id="47" name="Picture 46" descr="Circle banner 5.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1781" y="1993334"/>
              <a:ext cx="1507639" cy="2286000"/>
            </a:xfrm>
            <a:prstGeom prst="rect">
              <a:avLst/>
            </a:prstGeom>
          </p:spPr>
        </p:pic>
        <p:sp>
          <p:nvSpPr>
            <p:cNvPr id="44" name="TextBox 43"/>
            <p:cNvSpPr txBox="1"/>
            <p:nvPr/>
          </p:nvSpPr>
          <p:spPr>
            <a:xfrm>
              <a:off x="7329862" y="4564908"/>
              <a:ext cx="1671476" cy="369332"/>
            </a:xfrm>
            <a:prstGeom prst="rect">
              <a:avLst/>
            </a:prstGeom>
            <a:noFill/>
          </p:spPr>
          <p:txBody>
            <a:bodyPr wrap="square" rtlCol="0">
              <a:spAutoFit/>
            </a:bodyPr>
            <a:lstStyle/>
            <a:p>
              <a:r>
                <a:rPr lang="en-US" b="1" dirty="0" smtClean="0">
                  <a:solidFill>
                    <a:srgbClr val="E9B900"/>
                  </a:solidFill>
                </a:rPr>
                <a:t>PRIORITY </a:t>
              </a:r>
              <a:r>
                <a:rPr lang="en-US" b="1" dirty="0">
                  <a:solidFill>
                    <a:srgbClr val="000000"/>
                  </a:solidFill>
                </a:rPr>
                <a:t>05</a:t>
              </a:r>
              <a:endParaRPr lang="en-US" b="1" dirty="0">
                <a:solidFill>
                  <a:srgbClr val="E9B900"/>
                </a:solidFill>
              </a:endParaRPr>
            </a:p>
          </p:txBody>
        </p:sp>
        <p:sp>
          <p:nvSpPr>
            <p:cNvPr id="46" name="TextBox 45"/>
            <p:cNvSpPr txBox="1"/>
            <p:nvPr/>
          </p:nvSpPr>
          <p:spPr>
            <a:xfrm>
              <a:off x="7329861" y="4809328"/>
              <a:ext cx="1671479" cy="646331"/>
            </a:xfrm>
            <a:prstGeom prst="rect">
              <a:avLst/>
            </a:prstGeom>
            <a:noFill/>
          </p:spPr>
          <p:txBody>
            <a:bodyPr wrap="square" rtlCol="0">
              <a:spAutoFit/>
            </a:bodyPr>
            <a:lstStyle/>
            <a:p>
              <a:r>
                <a:rPr lang="en-US" dirty="0" smtClean="0"/>
                <a:t>Self Declaration</a:t>
              </a:r>
              <a:endParaRPr lang="en-US" dirty="0"/>
            </a:p>
          </p:txBody>
        </p:sp>
        <p:pic>
          <p:nvPicPr>
            <p:cNvPr id="56" name="Picture 55" descr="Self_grey.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57028" y="2384939"/>
              <a:ext cx="617145" cy="731520"/>
            </a:xfrm>
            <a:prstGeom prst="rect">
              <a:avLst/>
            </a:prstGeom>
          </p:spPr>
        </p:pic>
      </p:grpSp>
      <p:sp>
        <p:nvSpPr>
          <p:cNvPr id="57" name="TextBox 56"/>
          <p:cNvSpPr txBox="1"/>
          <p:nvPr/>
        </p:nvSpPr>
        <p:spPr>
          <a:xfrm>
            <a:off x="165668" y="162862"/>
            <a:ext cx="8835671" cy="1077218"/>
          </a:xfrm>
          <a:prstGeom prst="rect">
            <a:avLst/>
          </a:prstGeom>
          <a:noFill/>
        </p:spPr>
        <p:txBody>
          <a:bodyPr wrap="square" rtlCol="0">
            <a:spAutoFit/>
          </a:bodyPr>
          <a:lstStyle/>
          <a:p>
            <a:pPr algn="ctr"/>
            <a:r>
              <a:rPr lang="en-US" sz="4400" spc="300" dirty="0" smtClean="0">
                <a:solidFill>
                  <a:srgbClr val="FFFFFF"/>
                </a:solidFill>
                <a:latin typeface="Rockwell"/>
                <a:cs typeface="Rockwell"/>
              </a:rPr>
              <a:t>HOMELESS </a:t>
            </a:r>
            <a:r>
              <a:rPr lang="en-US" sz="4400" u="sng" spc="300" dirty="0" smtClean="0">
                <a:solidFill>
                  <a:srgbClr val="FFFFFF"/>
                </a:solidFill>
                <a:latin typeface="Rockwell"/>
                <a:cs typeface="Rockwell"/>
              </a:rPr>
              <a:t>STATUS</a:t>
            </a:r>
          </a:p>
          <a:p>
            <a:pPr algn="ctr"/>
            <a:r>
              <a:rPr lang="en-US" sz="2000" dirty="0" smtClean="0">
                <a:solidFill>
                  <a:srgbClr val="FFFFFF"/>
                </a:solidFill>
                <a:latin typeface="Rockwell"/>
                <a:cs typeface="Rockwell"/>
              </a:rPr>
              <a:t>Acceptable Documentation &amp; Order of Priority</a:t>
            </a:r>
            <a:endParaRPr lang="en-US" sz="2000" dirty="0">
              <a:solidFill>
                <a:srgbClr val="FFFFFF"/>
              </a:solidFill>
              <a:latin typeface="Rockwell"/>
              <a:cs typeface="Rockwell"/>
            </a:endParaRPr>
          </a:p>
        </p:txBody>
      </p:sp>
      <p:grpSp>
        <p:nvGrpSpPr>
          <p:cNvPr id="4" name="Group 3"/>
          <p:cNvGrpSpPr/>
          <p:nvPr/>
        </p:nvGrpSpPr>
        <p:grpSpPr>
          <a:xfrm>
            <a:off x="165668" y="1993334"/>
            <a:ext cx="1754980" cy="3478183"/>
            <a:chOff x="165668" y="1993334"/>
            <a:chExt cx="1754980" cy="3478183"/>
          </a:xfrm>
        </p:grpSpPr>
        <p:pic>
          <p:nvPicPr>
            <p:cNvPr id="16" name="Picture 15" descr="Circle banner 1.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9339" y="1993334"/>
              <a:ext cx="1507639" cy="2286000"/>
            </a:xfrm>
            <a:prstGeom prst="rect">
              <a:avLst/>
            </a:prstGeom>
          </p:spPr>
        </p:pic>
        <p:sp>
          <p:nvSpPr>
            <p:cNvPr id="28" name="TextBox 27"/>
            <p:cNvSpPr txBox="1"/>
            <p:nvPr/>
          </p:nvSpPr>
          <p:spPr>
            <a:xfrm>
              <a:off x="165668" y="4580766"/>
              <a:ext cx="1754980" cy="369332"/>
            </a:xfrm>
            <a:prstGeom prst="rect">
              <a:avLst/>
            </a:prstGeom>
            <a:noFill/>
          </p:spPr>
          <p:txBody>
            <a:bodyPr wrap="square" rtlCol="0">
              <a:spAutoFit/>
            </a:bodyPr>
            <a:lstStyle/>
            <a:p>
              <a:pPr algn="ctr"/>
              <a:r>
                <a:rPr lang="en-US" b="1" dirty="0" smtClean="0">
                  <a:solidFill>
                    <a:srgbClr val="5AA653"/>
                  </a:solidFill>
                </a:rPr>
                <a:t>PRIORITY </a:t>
              </a:r>
              <a:r>
                <a:rPr lang="en-US" b="1" dirty="0">
                  <a:solidFill>
                    <a:srgbClr val="000000"/>
                  </a:solidFill>
                </a:rPr>
                <a:t>01</a:t>
              </a:r>
              <a:r>
                <a:rPr lang="en-US" b="1" dirty="0" smtClean="0">
                  <a:solidFill>
                    <a:srgbClr val="000000"/>
                  </a:solidFill>
                </a:rPr>
                <a:t>*</a:t>
              </a:r>
              <a:endParaRPr lang="en-US" b="1" dirty="0">
                <a:solidFill>
                  <a:srgbClr val="000000"/>
                </a:solidFill>
              </a:endParaRPr>
            </a:p>
          </p:txBody>
        </p:sp>
        <p:sp>
          <p:nvSpPr>
            <p:cNvPr id="30" name="TextBox 29"/>
            <p:cNvSpPr txBox="1"/>
            <p:nvPr/>
          </p:nvSpPr>
          <p:spPr>
            <a:xfrm>
              <a:off x="277176" y="4825186"/>
              <a:ext cx="1531964" cy="646331"/>
            </a:xfrm>
            <a:prstGeom prst="rect">
              <a:avLst/>
            </a:prstGeom>
            <a:noFill/>
          </p:spPr>
          <p:txBody>
            <a:bodyPr wrap="square" rtlCol="0">
              <a:spAutoFit/>
            </a:bodyPr>
            <a:lstStyle/>
            <a:p>
              <a:r>
                <a:rPr lang="en-US" dirty="0" smtClean="0"/>
                <a:t>HMIS Records</a:t>
              </a:r>
              <a:endParaRPr lang="en-US" dirty="0"/>
            </a:p>
          </p:txBody>
        </p:sp>
        <p:pic>
          <p:nvPicPr>
            <p:cNvPr id="59" name="Picture 58" descr="Computer.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8818" y="2379802"/>
              <a:ext cx="868680" cy="741794"/>
            </a:xfrm>
            <a:prstGeom prst="rect">
              <a:avLst/>
            </a:prstGeom>
          </p:spPr>
        </p:pic>
      </p:grpSp>
      <p:grpSp>
        <p:nvGrpSpPr>
          <p:cNvPr id="6" name="Group 5"/>
          <p:cNvGrpSpPr/>
          <p:nvPr/>
        </p:nvGrpSpPr>
        <p:grpSpPr>
          <a:xfrm>
            <a:off x="3726484" y="1993334"/>
            <a:ext cx="1755556" cy="3755182"/>
            <a:chOff x="3854885" y="1993334"/>
            <a:chExt cx="1755556" cy="3755182"/>
          </a:xfrm>
        </p:grpSpPr>
        <p:sp>
          <p:nvSpPr>
            <p:cNvPr id="37" name="TextBox 36"/>
            <p:cNvSpPr txBox="1"/>
            <p:nvPr/>
          </p:nvSpPr>
          <p:spPr>
            <a:xfrm>
              <a:off x="3856962" y="4580058"/>
              <a:ext cx="1686877" cy="369332"/>
            </a:xfrm>
            <a:prstGeom prst="rect">
              <a:avLst/>
            </a:prstGeom>
            <a:noFill/>
          </p:spPr>
          <p:txBody>
            <a:bodyPr wrap="square" rtlCol="0">
              <a:spAutoFit/>
            </a:bodyPr>
            <a:lstStyle/>
            <a:p>
              <a:r>
                <a:rPr lang="en-US" b="1" dirty="0" smtClean="0">
                  <a:solidFill>
                    <a:srgbClr val="8C66AB"/>
                  </a:solidFill>
                </a:rPr>
                <a:t>PRIORITY </a:t>
              </a:r>
              <a:r>
                <a:rPr lang="en-US" b="1" dirty="0">
                  <a:solidFill>
                    <a:srgbClr val="000000"/>
                  </a:solidFill>
                </a:rPr>
                <a:t>03</a:t>
              </a:r>
              <a:r>
                <a:rPr lang="en-US" b="1" dirty="0" smtClean="0">
                  <a:solidFill>
                    <a:srgbClr val="000000"/>
                  </a:solidFill>
                </a:rPr>
                <a:t>*</a:t>
              </a:r>
              <a:endParaRPr lang="en-US" b="1" dirty="0">
                <a:solidFill>
                  <a:srgbClr val="000000"/>
                </a:solidFill>
              </a:endParaRPr>
            </a:p>
          </p:txBody>
        </p:sp>
        <p:sp>
          <p:nvSpPr>
            <p:cNvPr id="39" name="TextBox 38"/>
            <p:cNvSpPr txBox="1"/>
            <p:nvPr/>
          </p:nvSpPr>
          <p:spPr>
            <a:xfrm>
              <a:off x="3854885" y="4825186"/>
              <a:ext cx="1755556" cy="923330"/>
            </a:xfrm>
            <a:prstGeom prst="rect">
              <a:avLst/>
            </a:prstGeom>
            <a:noFill/>
          </p:spPr>
          <p:txBody>
            <a:bodyPr wrap="square" rtlCol="0">
              <a:spAutoFit/>
            </a:bodyPr>
            <a:lstStyle/>
            <a:p>
              <a:r>
                <a:rPr lang="en-US" dirty="0" smtClean="0"/>
                <a:t>Outreach / Intake Worker Observation</a:t>
              </a:r>
              <a:endParaRPr lang="en-US" dirty="0"/>
            </a:p>
          </p:txBody>
        </p:sp>
        <p:pic>
          <p:nvPicPr>
            <p:cNvPr id="18" name="Picture 17" descr="Circle banner 3.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55189" y="1993334"/>
              <a:ext cx="1507639" cy="2286000"/>
            </a:xfrm>
            <a:prstGeom prst="rect">
              <a:avLst/>
            </a:prstGeom>
          </p:spPr>
        </p:pic>
        <p:pic>
          <p:nvPicPr>
            <p:cNvPr id="52" name="Picture 51" descr="Bench-Grey.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74668" y="2498502"/>
              <a:ext cx="868680" cy="504394"/>
            </a:xfrm>
            <a:prstGeom prst="rect">
              <a:avLst/>
            </a:prstGeom>
          </p:spPr>
        </p:pic>
      </p:grpSp>
      <p:grpSp>
        <p:nvGrpSpPr>
          <p:cNvPr id="10" name="Group 9"/>
          <p:cNvGrpSpPr/>
          <p:nvPr/>
        </p:nvGrpSpPr>
        <p:grpSpPr>
          <a:xfrm>
            <a:off x="1984848" y="1993334"/>
            <a:ext cx="1685881" cy="3755182"/>
            <a:chOff x="1984848" y="1993334"/>
            <a:chExt cx="1685881" cy="3755182"/>
          </a:xfrm>
        </p:grpSpPr>
        <p:grpSp>
          <p:nvGrpSpPr>
            <p:cNvPr id="9" name="Group 8"/>
            <p:cNvGrpSpPr/>
            <p:nvPr/>
          </p:nvGrpSpPr>
          <p:grpSpPr>
            <a:xfrm>
              <a:off x="1984848" y="1993334"/>
              <a:ext cx="1685881" cy="3755182"/>
              <a:chOff x="1984848" y="1993334"/>
              <a:chExt cx="1685881" cy="3755182"/>
            </a:xfrm>
          </p:grpSpPr>
          <p:pic>
            <p:nvPicPr>
              <p:cNvPr id="17" name="Picture 16" descr="Circle banner 2.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035714" y="1993334"/>
                <a:ext cx="1584148" cy="2129389"/>
              </a:xfrm>
              <a:prstGeom prst="rect">
                <a:avLst/>
              </a:prstGeom>
            </p:spPr>
          </p:pic>
          <p:sp>
            <p:nvSpPr>
              <p:cNvPr id="34" name="TextBox 33"/>
              <p:cNvSpPr txBox="1"/>
              <p:nvPr/>
            </p:nvSpPr>
            <p:spPr>
              <a:xfrm>
                <a:off x="1984848" y="4580766"/>
                <a:ext cx="1685881" cy="369332"/>
              </a:xfrm>
              <a:prstGeom prst="rect">
                <a:avLst/>
              </a:prstGeom>
              <a:noFill/>
            </p:spPr>
            <p:txBody>
              <a:bodyPr wrap="square" rtlCol="0">
                <a:spAutoFit/>
              </a:bodyPr>
              <a:lstStyle/>
              <a:p>
                <a:pPr algn="ctr"/>
                <a:r>
                  <a:rPr lang="en-US" b="1" dirty="0" smtClean="0">
                    <a:solidFill>
                      <a:srgbClr val="499BCE"/>
                    </a:solidFill>
                  </a:rPr>
                  <a:t>PRIORITY </a:t>
                </a:r>
                <a:r>
                  <a:rPr lang="en-US" b="1" dirty="0">
                    <a:solidFill>
                      <a:srgbClr val="000000"/>
                    </a:solidFill>
                  </a:rPr>
                  <a:t>02</a:t>
                </a:r>
                <a:r>
                  <a:rPr lang="en-US" b="1" dirty="0" smtClean="0">
                    <a:solidFill>
                      <a:srgbClr val="000000"/>
                    </a:solidFill>
                  </a:rPr>
                  <a:t>*</a:t>
                </a:r>
                <a:endParaRPr lang="en-US" b="1" dirty="0">
                  <a:solidFill>
                    <a:srgbClr val="000000"/>
                  </a:solidFill>
                </a:endParaRPr>
              </a:p>
            </p:txBody>
          </p:sp>
          <p:sp>
            <p:nvSpPr>
              <p:cNvPr id="36" name="TextBox 35"/>
              <p:cNvSpPr txBox="1"/>
              <p:nvPr/>
            </p:nvSpPr>
            <p:spPr>
              <a:xfrm>
                <a:off x="2045747" y="4825186"/>
                <a:ext cx="1474874" cy="923330"/>
              </a:xfrm>
              <a:prstGeom prst="rect">
                <a:avLst/>
              </a:prstGeom>
              <a:noFill/>
            </p:spPr>
            <p:txBody>
              <a:bodyPr wrap="square" rtlCol="0">
                <a:spAutoFit/>
              </a:bodyPr>
              <a:lstStyle/>
              <a:p>
                <a:r>
                  <a:rPr lang="en-US" dirty="0" smtClean="0"/>
                  <a:t>3</a:t>
                </a:r>
                <a:r>
                  <a:rPr lang="en-US" baseline="30000" dirty="0" smtClean="0"/>
                  <a:t>rd</a:t>
                </a:r>
                <a:r>
                  <a:rPr lang="en-US" dirty="0" smtClean="0"/>
                  <a:t> Party Written Verification</a:t>
                </a:r>
                <a:endParaRPr lang="en-US" dirty="0"/>
              </a:p>
            </p:txBody>
          </p:sp>
        </p:grpSp>
        <p:pic>
          <p:nvPicPr>
            <p:cNvPr id="60" name="Picture 59" descr="Pencil.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7288302">
              <a:off x="2452793" y="2676164"/>
              <a:ext cx="914400" cy="100395"/>
            </a:xfrm>
            <a:prstGeom prst="rect">
              <a:avLst/>
            </a:prstGeom>
            <a:effectLst>
              <a:outerShdw blurRad="76200" dir="18900000" sy="23000" kx="-1200000" algn="bl" rotWithShape="0">
                <a:prstClr val="black">
                  <a:alpha val="20000"/>
                </a:prstClr>
              </a:outerShdw>
            </a:effectLst>
          </p:spPr>
        </p:pic>
      </p:grpSp>
      <p:sp>
        <p:nvSpPr>
          <p:cNvPr id="2" name="TextBox 1"/>
          <p:cNvSpPr txBox="1"/>
          <p:nvPr/>
        </p:nvSpPr>
        <p:spPr>
          <a:xfrm>
            <a:off x="165670" y="6136964"/>
            <a:ext cx="8835670" cy="646331"/>
          </a:xfrm>
          <a:prstGeom prst="rect">
            <a:avLst/>
          </a:prstGeom>
          <a:noFill/>
        </p:spPr>
        <p:txBody>
          <a:bodyPr wrap="square" rtlCol="0">
            <a:spAutoFit/>
          </a:bodyPr>
          <a:lstStyle/>
          <a:p>
            <a:r>
              <a:rPr lang="en-US" sz="1200" i="1" dirty="0" smtClean="0"/>
              <a:t>See </a:t>
            </a:r>
            <a:r>
              <a:rPr lang="en-US" sz="1200" i="1" dirty="0" err="1" smtClean="0"/>
              <a:t>CoC</a:t>
            </a:r>
            <a:r>
              <a:rPr lang="en-US" sz="1200" i="1" dirty="0" smtClean="0"/>
              <a:t> Interim Rule (24 CFR 578.103), ESG Interim Rule (24 CFR 56.500), HUD’s Notice on Prioritizing Chronically Homeless (CPD-14-012), and the HEARTH Homeless Definition Final Rule (583.301(b)) for a complete set of recordkeeping requirements.</a:t>
            </a:r>
            <a:endParaRPr lang="en-US" sz="1200" i="1" dirty="0"/>
          </a:p>
        </p:txBody>
      </p:sp>
      <p:sp>
        <p:nvSpPr>
          <p:cNvPr id="33" name="TextBox 32"/>
          <p:cNvSpPr txBox="1"/>
          <p:nvPr/>
        </p:nvSpPr>
        <p:spPr>
          <a:xfrm>
            <a:off x="180611" y="5766702"/>
            <a:ext cx="8585164" cy="461665"/>
          </a:xfrm>
          <a:prstGeom prst="rect">
            <a:avLst/>
          </a:prstGeom>
          <a:noFill/>
        </p:spPr>
        <p:txBody>
          <a:bodyPr wrap="square" rtlCol="0">
            <a:spAutoFit/>
          </a:bodyPr>
          <a:lstStyle/>
          <a:p>
            <a:r>
              <a:rPr lang="en-US" sz="1200" dirty="0" smtClean="0"/>
              <a:t>* To document chronic homelessness, 9</a:t>
            </a:r>
            <a:r>
              <a:rPr lang="en-US" sz="1200" dirty="0"/>
              <a:t>/12 months or </a:t>
            </a:r>
            <a:r>
              <a:rPr lang="en-US" sz="1200" dirty="0" smtClean="0"/>
              <a:t>3/4 occasions </a:t>
            </a:r>
            <a:r>
              <a:rPr lang="en-US" sz="1200" dirty="0"/>
              <a:t>must be documented through one of the first three methods. The remaining time period can be documented through the additional </a:t>
            </a:r>
            <a:r>
              <a:rPr lang="en-US" sz="1200" dirty="0" smtClean="0"/>
              <a:t>methods.</a:t>
            </a:r>
            <a:endParaRPr lang="en-US" sz="1200" i="1" dirty="0"/>
          </a:p>
        </p:txBody>
      </p:sp>
      <p:sp>
        <p:nvSpPr>
          <p:cNvPr id="43" name="Isosceles Triangle 42"/>
          <p:cNvSpPr/>
          <p:nvPr/>
        </p:nvSpPr>
        <p:spPr>
          <a:xfrm rot="10800000">
            <a:off x="4294484" y="1376875"/>
            <a:ext cx="555032" cy="478476"/>
          </a:xfrm>
          <a:prstGeom prst="triangle">
            <a:avLst/>
          </a:prstGeom>
          <a:solidFill>
            <a:srgbClr val="6D79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427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10096"/>
        </a:solidFill>
        <a:effectLst/>
      </p:bgPr>
    </p:bg>
    <p:spTree>
      <p:nvGrpSpPr>
        <p:cNvPr id="1" name=""/>
        <p:cNvGrpSpPr/>
        <p:nvPr/>
      </p:nvGrpSpPr>
      <p:grpSpPr>
        <a:xfrm>
          <a:off x="0" y="0"/>
          <a:ext cx="0" cy="0"/>
          <a:chOff x="0" y="0"/>
          <a:chExt cx="0" cy="0"/>
        </a:xfrm>
      </p:grpSpPr>
      <p:sp>
        <p:nvSpPr>
          <p:cNvPr id="21" name="Content Placeholder 4"/>
          <p:cNvSpPr txBox="1">
            <a:spLocks/>
          </p:cNvSpPr>
          <p:nvPr/>
        </p:nvSpPr>
        <p:spPr>
          <a:xfrm>
            <a:off x="4865233" y="4816740"/>
            <a:ext cx="3825351" cy="202915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Font typeface="Arial"/>
              <a:buNone/>
            </a:pPr>
            <a:r>
              <a:rPr lang="en-US" sz="1600" dirty="0" smtClean="0">
                <a:solidFill>
                  <a:srgbClr val="FFFFFF"/>
                </a:solidFill>
              </a:rPr>
              <a:t>* These forms </a:t>
            </a:r>
            <a:r>
              <a:rPr lang="en-US" sz="1600" u="sng" dirty="0" smtClean="0">
                <a:solidFill>
                  <a:srgbClr val="FFFFFF"/>
                </a:solidFill>
              </a:rPr>
              <a:t>do not </a:t>
            </a:r>
            <a:r>
              <a:rPr lang="en-US" sz="1600" dirty="0" smtClean="0">
                <a:solidFill>
                  <a:srgbClr val="FFFFFF"/>
                </a:solidFill>
              </a:rPr>
              <a:t>verify:</a:t>
            </a:r>
          </a:p>
          <a:p>
            <a:pPr marL="182880" indent="0">
              <a:spcBef>
                <a:spcPts val="0"/>
              </a:spcBef>
              <a:buFont typeface="Arial"/>
              <a:buNone/>
            </a:pPr>
            <a:r>
              <a:rPr lang="en-US" sz="1600" dirty="0" smtClean="0">
                <a:solidFill>
                  <a:srgbClr val="FFFFFF"/>
                </a:solidFill>
              </a:rPr>
              <a:t>Chronic homeless status</a:t>
            </a:r>
          </a:p>
          <a:p>
            <a:pPr marL="182880" indent="0">
              <a:spcBef>
                <a:spcPts val="0"/>
              </a:spcBef>
              <a:buFont typeface="Arial"/>
              <a:buNone/>
            </a:pPr>
            <a:r>
              <a:rPr lang="en-US" sz="1600" dirty="0" smtClean="0">
                <a:solidFill>
                  <a:srgbClr val="FFFFFF"/>
                </a:solidFill>
              </a:rPr>
              <a:t>Program eligibility</a:t>
            </a:r>
          </a:p>
          <a:p>
            <a:pPr marL="182880" indent="0">
              <a:spcBef>
                <a:spcPts val="0"/>
              </a:spcBef>
              <a:buFont typeface="Arial"/>
              <a:buNone/>
            </a:pPr>
            <a:r>
              <a:rPr lang="en-US" sz="1600" dirty="0">
                <a:solidFill>
                  <a:srgbClr val="FFFFFF"/>
                </a:solidFill>
              </a:rPr>
              <a:t>D</a:t>
            </a:r>
            <a:r>
              <a:rPr lang="en-US" sz="1600" dirty="0" smtClean="0">
                <a:solidFill>
                  <a:srgbClr val="FFFFFF"/>
                </a:solidFill>
              </a:rPr>
              <a:t>isability status</a:t>
            </a:r>
          </a:p>
          <a:p>
            <a:pPr marL="182880" indent="0">
              <a:spcBef>
                <a:spcPts val="0"/>
              </a:spcBef>
              <a:buFont typeface="Arial"/>
              <a:buNone/>
            </a:pPr>
            <a:r>
              <a:rPr lang="en-US" sz="1600" dirty="0" smtClean="0">
                <a:solidFill>
                  <a:srgbClr val="FFFFFF"/>
                </a:solidFill>
              </a:rPr>
              <a:t>Income</a:t>
            </a:r>
          </a:p>
          <a:p>
            <a:pPr marL="182880" indent="0">
              <a:spcBef>
                <a:spcPts val="0"/>
              </a:spcBef>
              <a:buFont typeface="Arial"/>
              <a:buNone/>
            </a:pPr>
            <a:r>
              <a:rPr lang="en-US" sz="1600" dirty="0" smtClean="0">
                <a:solidFill>
                  <a:srgbClr val="FFFFFF"/>
                </a:solidFill>
              </a:rPr>
              <a:t>Need</a:t>
            </a:r>
          </a:p>
        </p:txBody>
      </p:sp>
      <p:sp>
        <p:nvSpPr>
          <p:cNvPr id="2" name="Rectangle 1"/>
          <p:cNvSpPr/>
          <p:nvPr/>
        </p:nvSpPr>
        <p:spPr>
          <a:xfrm>
            <a:off x="-1" y="0"/>
            <a:ext cx="4572000" cy="6858000"/>
          </a:xfrm>
          <a:prstGeom prst="rect">
            <a:avLst/>
          </a:prstGeom>
          <a:solidFill>
            <a:srgbClr val="EB1C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p:nvSpPr>
        <p:spPr>
          <a:xfrm rot="5400000">
            <a:off x="4507947" y="3091968"/>
            <a:ext cx="661828" cy="570541"/>
          </a:xfrm>
          <a:prstGeom prst="triangle">
            <a:avLst/>
          </a:prstGeom>
          <a:solidFill>
            <a:srgbClr val="EB1C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37971" y="2054755"/>
            <a:ext cx="4491613" cy="1461939"/>
          </a:xfrm>
          <a:prstGeom prst="rect">
            <a:avLst/>
          </a:prstGeom>
          <a:noFill/>
        </p:spPr>
        <p:txBody>
          <a:bodyPr wrap="square" rtlCol="0">
            <a:spAutoFit/>
          </a:bodyPr>
          <a:lstStyle/>
          <a:p>
            <a:pPr>
              <a:spcAft>
                <a:spcPts val="600"/>
              </a:spcAft>
            </a:pPr>
            <a:r>
              <a:rPr lang="en-US" sz="2800" i="1" dirty="0" smtClean="0">
                <a:solidFill>
                  <a:schemeClr val="bg1"/>
                </a:solidFill>
                <a:latin typeface="+mj-lt"/>
                <a:cs typeface="Lucida Calligraphy"/>
              </a:rPr>
              <a:t>Pasadena Partnership</a:t>
            </a:r>
            <a:endParaRPr lang="en-US" sz="2800" i="1" u="sng" dirty="0" smtClean="0">
              <a:solidFill>
                <a:schemeClr val="bg1"/>
              </a:solidFill>
              <a:latin typeface="+mj-lt"/>
              <a:cs typeface="Lucida Calligraphy"/>
            </a:endParaRPr>
          </a:p>
          <a:p>
            <a:r>
              <a:rPr lang="en-US" sz="2400" spc="300" dirty="0" smtClean="0">
                <a:solidFill>
                  <a:schemeClr val="bg1"/>
                </a:solidFill>
                <a:latin typeface="Rockwell"/>
                <a:cs typeface="Rockwell"/>
              </a:rPr>
              <a:t>HOMELESS STATUS</a:t>
            </a:r>
          </a:p>
          <a:p>
            <a:r>
              <a:rPr lang="en-US" sz="3200" spc="300" dirty="0" smtClean="0">
                <a:solidFill>
                  <a:schemeClr val="bg1"/>
                </a:solidFill>
                <a:latin typeface="Rockwell"/>
                <a:cs typeface="Rockwell"/>
              </a:rPr>
              <a:t>VERIFICATION</a:t>
            </a:r>
          </a:p>
        </p:txBody>
      </p:sp>
      <p:pic>
        <p:nvPicPr>
          <p:cNvPr id="12" name="Picture 11" descr="Writte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1701" y="1961069"/>
            <a:ext cx="1605694" cy="2170510"/>
          </a:xfrm>
          <a:prstGeom prst="rect">
            <a:avLst/>
          </a:prstGeom>
          <a:effectLst/>
        </p:spPr>
      </p:pic>
      <p:sp>
        <p:nvSpPr>
          <p:cNvPr id="10" name="Content Placeholder 4"/>
          <p:cNvSpPr txBox="1">
            <a:spLocks/>
          </p:cNvSpPr>
          <p:nvPr/>
        </p:nvSpPr>
        <p:spPr>
          <a:xfrm>
            <a:off x="4820480" y="476374"/>
            <a:ext cx="4086915" cy="85339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defRPr/>
            </a:pPr>
            <a:r>
              <a:rPr lang="en-US" sz="1800" dirty="0">
                <a:solidFill>
                  <a:schemeClr val="bg1"/>
                </a:solidFill>
              </a:rPr>
              <a:t>Easy to </a:t>
            </a:r>
            <a:r>
              <a:rPr lang="en-US" sz="1800" dirty="0" smtClean="0">
                <a:solidFill>
                  <a:schemeClr val="bg1"/>
                </a:solidFill>
              </a:rPr>
              <a:t>understand forms that allow agencies to document homelessness for each of these methods. </a:t>
            </a:r>
          </a:p>
        </p:txBody>
      </p:sp>
      <p:sp>
        <p:nvSpPr>
          <p:cNvPr id="20" name="Content Placeholder 4"/>
          <p:cNvSpPr txBox="1">
            <a:spLocks/>
          </p:cNvSpPr>
          <p:nvPr/>
        </p:nvSpPr>
        <p:spPr>
          <a:xfrm>
            <a:off x="4820479" y="1974516"/>
            <a:ext cx="2377440" cy="384048"/>
          </a:xfrm>
          <a:prstGeom prst="rect">
            <a:avLst/>
          </a:prstGeom>
          <a:solidFill>
            <a:srgbClr val="EB1C3E"/>
          </a:solidFill>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defRPr/>
            </a:pPr>
            <a:r>
              <a:rPr lang="en-US" sz="1800" dirty="0" smtClean="0">
                <a:solidFill>
                  <a:schemeClr val="bg1"/>
                </a:solidFill>
              </a:rPr>
              <a:t>Easily identifiable &amp;</a:t>
            </a:r>
          </a:p>
        </p:txBody>
      </p:sp>
      <p:sp>
        <p:nvSpPr>
          <p:cNvPr id="24" name="Content Placeholder 4"/>
          <p:cNvSpPr txBox="1">
            <a:spLocks/>
          </p:cNvSpPr>
          <p:nvPr/>
        </p:nvSpPr>
        <p:spPr>
          <a:xfrm>
            <a:off x="4820480" y="2485728"/>
            <a:ext cx="1671999" cy="384048"/>
          </a:xfrm>
          <a:prstGeom prst="rect">
            <a:avLst/>
          </a:prstGeom>
          <a:solidFill>
            <a:srgbClr val="EB1C3E"/>
          </a:solidFill>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defRPr/>
            </a:pPr>
            <a:r>
              <a:rPr lang="en-US" sz="1600" dirty="0" smtClean="0">
                <a:solidFill>
                  <a:schemeClr val="bg1"/>
                </a:solidFill>
              </a:rPr>
              <a:t>HUD compliant</a:t>
            </a:r>
          </a:p>
        </p:txBody>
      </p:sp>
      <p:sp>
        <p:nvSpPr>
          <p:cNvPr id="25" name="TextBox 24"/>
          <p:cNvSpPr txBox="1"/>
          <p:nvPr/>
        </p:nvSpPr>
        <p:spPr>
          <a:xfrm>
            <a:off x="582794" y="3217035"/>
            <a:ext cx="4491613" cy="1200329"/>
          </a:xfrm>
          <a:prstGeom prst="rect">
            <a:avLst/>
          </a:prstGeom>
          <a:noFill/>
        </p:spPr>
        <p:txBody>
          <a:bodyPr wrap="square" rtlCol="0">
            <a:spAutoFit/>
          </a:bodyPr>
          <a:lstStyle/>
          <a:p>
            <a:r>
              <a:rPr lang="en-US" sz="7200" spc="300" dirty="0" smtClean="0">
                <a:solidFill>
                  <a:schemeClr val="bg1"/>
                </a:solidFill>
                <a:latin typeface="Rockwell"/>
                <a:cs typeface="Rockwell"/>
              </a:rPr>
              <a:t>FORMS</a:t>
            </a:r>
            <a:endParaRPr lang="en-US" sz="2800" spc="300" dirty="0">
              <a:solidFill>
                <a:schemeClr val="bg1"/>
              </a:solidFill>
              <a:latin typeface="Rockwell"/>
              <a:cs typeface="Rockwell"/>
            </a:endParaRPr>
          </a:p>
        </p:txBody>
      </p:sp>
    </p:spTree>
    <p:extLst>
      <p:ext uri="{BB962C8B-B14F-4D97-AF65-F5344CB8AC3E}">
        <p14:creationId xmlns:p14="http://schemas.microsoft.com/office/powerpoint/2010/main" val="395415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0" grpId="0"/>
      <p:bldP spid="20"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39AC9"/>
        </a:solidFill>
        <a:effectLst/>
      </p:bgPr>
    </p:bg>
    <p:spTree>
      <p:nvGrpSpPr>
        <p:cNvPr id="1" name=""/>
        <p:cNvGrpSpPr/>
        <p:nvPr/>
      </p:nvGrpSpPr>
      <p:grpSpPr>
        <a:xfrm>
          <a:off x="0" y="0"/>
          <a:ext cx="0" cy="0"/>
          <a:chOff x="0" y="0"/>
          <a:chExt cx="0" cy="0"/>
        </a:xfrm>
      </p:grpSpPr>
      <p:sp>
        <p:nvSpPr>
          <p:cNvPr id="2" name="Rectangle 1"/>
          <p:cNvSpPr/>
          <p:nvPr/>
        </p:nvSpPr>
        <p:spPr>
          <a:xfrm>
            <a:off x="-1" y="0"/>
            <a:ext cx="4572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p:nvSpPr>
        <p:spPr>
          <a:xfrm rot="5400000">
            <a:off x="4513756" y="3180035"/>
            <a:ext cx="577600" cy="497931"/>
          </a:xfrm>
          <a:prstGeom prst="triangl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54000" y="2083355"/>
            <a:ext cx="4079875" cy="2308324"/>
          </a:xfrm>
          <a:prstGeom prst="rect">
            <a:avLst/>
          </a:prstGeom>
          <a:noFill/>
        </p:spPr>
        <p:txBody>
          <a:bodyPr wrap="square" rtlCol="0">
            <a:spAutoFit/>
          </a:bodyPr>
          <a:lstStyle/>
          <a:p>
            <a:r>
              <a:rPr lang="en-US" sz="6000" dirty="0" smtClean="0">
                <a:solidFill>
                  <a:schemeClr val="bg1"/>
                </a:solidFill>
                <a:latin typeface="Rockwell"/>
                <a:cs typeface="Rockwell"/>
              </a:rPr>
              <a:t>WHO </a:t>
            </a:r>
          </a:p>
          <a:p>
            <a:r>
              <a:rPr lang="en-US" sz="4800" dirty="0" smtClean="0">
                <a:solidFill>
                  <a:schemeClr val="bg1"/>
                </a:solidFill>
                <a:latin typeface="Rockwell"/>
                <a:cs typeface="Rockwell"/>
              </a:rPr>
              <a:t>SHOULD USE </a:t>
            </a:r>
            <a:r>
              <a:rPr lang="en-US" sz="3600" dirty="0" smtClean="0">
                <a:solidFill>
                  <a:schemeClr val="bg1"/>
                </a:solidFill>
                <a:latin typeface="Rockwell"/>
                <a:cs typeface="Rockwell"/>
              </a:rPr>
              <a:t>THESE FORMS?</a:t>
            </a:r>
            <a:endParaRPr lang="en-US" sz="5400" dirty="0">
              <a:solidFill>
                <a:schemeClr val="bg1"/>
              </a:solidFill>
              <a:latin typeface="Rockwell"/>
              <a:cs typeface="Rockwell"/>
            </a:endParaRPr>
          </a:p>
        </p:txBody>
      </p:sp>
      <p:grpSp>
        <p:nvGrpSpPr>
          <p:cNvPr id="3" name="Group 2"/>
          <p:cNvGrpSpPr/>
          <p:nvPr/>
        </p:nvGrpSpPr>
        <p:grpSpPr>
          <a:xfrm>
            <a:off x="5124132" y="349251"/>
            <a:ext cx="3527743" cy="1238250"/>
            <a:chOff x="5124132" y="349251"/>
            <a:chExt cx="3527743" cy="1238250"/>
          </a:xfrm>
        </p:grpSpPr>
        <p:sp>
          <p:nvSpPr>
            <p:cNvPr id="7" name="Rounded Rectangle 6"/>
            <p:cNvSpPr/>
            <p:nvPr/>
          </p:nvSpPr>
          <p:spPr>
            <a:xfrm>
              <a:off x="5124132" y="349251"/>
              <a:ext cx="3527743" cy="1238250"/>
            </a:xfrm>
            <a:prstGeom prst="roundRect">
              <a:avLst>
                <a:gd name="adj" fmla="val 10267"/>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268753" y="675988"/>
              <a:ext cx="3238500" cy="584776"/>
            </a:xfrm>
            <a:prstGeom prst="rect">
              <a:avLst/>
            </a:prstGeom>
            <a:noFill/>
          </p:spPr>
          <p:txBody>
            <a:bodyPr wrap="square" rtlCol="0">
              <a:spAutoFit/>
            </a:bodyPr>
            <a:lstStyle/>
            <a:p>
              <a:pPr algn="ctr"/>
              <a:r>
                <a:rPr lang="en-US" sz="3200" dirty="0" err="1" smtClean="0">
                  <a:solidFill>
                    <a:srgbClr val="FFFFFF"/>
                  </a:solidFill>
                </a:rPr>
                <a:t>CoC</a:t>
              </a:r>
              <a:r>
                <a:rPr lang="en-US" sz="3200" dirty="0" smtClean="0">
                  <a:solidFill>
                    <a:srgbClr val="FFFFFF"/>
                  </a:solidFill>
                </a:rPr>
                <a:t> Grantees</a:t>
              </a:r>
              <a:endParaRPr lang="en-US" sz="3200" dirty="0">
                <a:solidFill>
                  <a:srgbClr val="FFFFFF"/>
                </a:solidFill>
              </a:endParaRPr>
            </a:p>
          </p:txBody>
        </p:sp>
      </p:grpSp>
      <p:grpSp>
        <p:nvGrpSpPr>
          <p:cNvPr id="6" name="Group 5"/>
          <p:cNvGrpSpPr/>
          <p:nvPr/>
        </p:nvGrpSpPr>
        <p:grpSpPr>
          <a:xfrm>
            <a:off x="5124132" y="1739901"/>
            <a:ext cx="3527743" cy="1238250"/>
            <a:chOff x="5124132" y="1739901"/>
            <a:chExt cx="3527743" cy="1238250"/>
          </a:xfrm>
        </p:grpSpPr>
        <p:sp>
          <p:nvSpPr>
            <p:cNvPr id="9" name="Rounded Rectangle 8"/>
            <p:cNvSpPr/>
            <p:nvPr/>
          </p:nvSpPr>
          <p:spPr>
            <a:xfrm>
              <a:off x="5124132" y="1739901"/>
              <a:ext cx="3527743" cy="1238250"/>
            </a:xfrm>
            <a:prstGeom prst="roundRect">
              <a:avLst>
                <a:gd name="adj" fmla="val 10267"/>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5268753" y="2066638"/>
              <a:ext cx="3238500" cy="584776"/>
            </a:xfrm>
            <a:prstGeom prst="rect">
              <a:avLst/>
            </a:prstGeom>
            <a:noFill/>
          </p:spPr>
          <p:txBody>
            <a:bodyPr wrap="square" rtlCol="0">
              <a:spAutoFit/>
            </a:bodyPr>
            <a:lstStyle/>
            <a:p>
              <a:pPr algn="ctr"/>
              <a:r>
                <a:rPr lang="en-US" sz="3200" dirty="0" smtClean="0">
                  <a:solidFill>
                    <a:srgbClr val="FFFFFF"/>
                  </a:solidFill>
                </a:rPr>
                <a:t>ESG Grantees*</a:t>
              </a:r>
              <a:endParaRPr lang="en-US" sz="3200" dirty="0">
                <a:solidFill>
                  <a:srgbClr val="FFFFFF"/>
                </a:solidFill>
              </a:endParaRPr>
            </a:p>
          </p:txBody>
        </p:sp>
      </p:grpSp>
      <p:sp>
        <p:nvSpPr>
          <p:cNvPr id="11" name="TextBox 10"/>
          <p:cNvSpPr txBox="1"/>
          <p:nvPr/>
        </p:nvSpPr>
        <p:spPr>
          <a:xfrm>
            <a:off x="4840128" y="5565201"/>
            <a:ext cx="4272122" cy="1200329"/>
          </a:xfrm>
          <a:prstGeom prst="rect">
            <a:avLst/>
          </a:prstGeom>
          <a:noFill/>
        </p:spPr>
        <p:txBody>
          <a:bodyPr wrap="square" rtlCol="0">
            <a:spAutoFit/>
          </a:bodyPr>
          <a:lstStyle/>
          <a:p>
            <a:r>
              <a:rPr lang="en-US" dirty="0" smtClean="0">
                <a:solidFill>
                  <a:srgbClr val="FFFFFF"/>
                </a:solidFill>
              </a:rPr>
              <a:t>*ESG-funded emergency shelters and homeless prevention program have different recordkeeping requirements</a:t>
            </a:r>
            <a:endParaRPr lang="en-US" dirty="0">
              <a:solidFill>
                <a:srgbClr val="FFFFFF"/>
              </a:solidFill>
            </a:endParaRPr>
          </a:p>
        </p:txBody>
      </p:sp>
      <p:grpSp>
        <p:nvGrpSpPr>
          <p:cNvPr id="14" name="Group 13"/>
          <p:cNvGrpSpPr/>
          <p:nvPr/>
        </p:nvGrpSpPr>
        <p:grpSpPr>
          <a:xfrm>
            <a:off x="5124132" y="3130551"/>
            <a:ext cx="3527743" cy="2275900"/>
            <a:chOff x="5124132" y="3130551"/>
            <a:chExt cx="3527743" cy="2275900"/>
          </a:xfrm>
        </p:grpSpPr>
        <p:sp>
          <p:nvSpPr>
            <p:cNvPr id="12" name="Rounded Rectangle 11"/>
            <p:cNvSpPr/>
            <p:nvPr/>
          </p:nvSpPr>
          <p:spPr>
            <a:xfrm>
              <a:off x="5124132" y="3130551"/>
              <a:ext cx="3527743" cy="2275900"/>
            </a:xfrm>
            <a:prstGeom prst="roundRect">
              <a:avLst>
                <a:gd name="adj" fmla="val 10267"/>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5268753" y="3237450"/>
              <a:ext cx="3238500" cy="2062103"/>
            </a:xfrm>
            <a:prstGeom prst="rect">
              <a:avLst/>
            </a:prstGeom>
            <a:noFill/>
          </p:spPr>
          <p:txBody>
            <a:bodyPr wrap="square" rtlCol="0">
              <a:spAutoFit/>
            </a:bodyPr>
            <a:lstStyle/>
            <a:p>
              <a:pPr algn="ctr"/>
              <a:r>
                <a:rPr lang="en-US" sz="3200" dirty="0" smtClean="0">
                  <a:solidFill>
                    <a:srgbClr val="FFFFFF"/>
                  </a:solidFill>
                </a:rPr>
                <a:t>Non-funded agencies that refer to ESG or </a:t>
              </a:r>
              <a:r>
                <a:rPr lang="en-US" sz="3200" dirty="0" err="1" smtClean="0">
                  <a:solidFill>
                    <a:srgbClr val="FFFFFF"/>
                  </a:solidFill>
                </a:rPr>
                <a:t>CoC</a:t>
              </a:r>
              <a:r>
                <a:rPr lang="en-US" sz="3200" dirty="0" smtClean="0">
                  <a:solidFill>
                    <a:srgbClr val="FFFFFF"/>
                  </a:solidFill>
                </a:rPr>
                <a:t> grantees</a:t>
              </a:r>
              <a:endParaRPr lang="en-US" sz="3200" dirty="0">
                <a:solidFill>
                  <a:srgbClr val="FFFFFF"/>
                </a:solidFill>
              </a:endParaRPr>
            </a:p>
          </p:txBody>
        </p:sp>
      </p:grpSp>
    </p:spTree>
    <p:extLst>
      <p:ext uri="{BB962C8B-B14F-4D97-AF65-F5344CB8AC3E}">
        <p14:creationId xmlns:p14="http://schemas.microsoft.com/office/powerpoint/2010/main" val="3346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Flat Design">
      <a:dk1>
        <a:srgbClr val="151C2C"/>
      </a:dk1>
      <a:lt1>
        <a:sysClr val="window" lastClr="FFFFFF"/>
      </a:lt1>
      <a:dk2>
        <a:srgbClr val="5C574F"/>
      </a:dk2>
      <a:lt2>
        <a:srgbClr val="91776A"/>
      </a:lt2>
      <a:accent1>
        <a:srgbClr val="0E9A50"/>
      </a:accent1>
      <a:accent2>
        <a:srgbClr val="0094B5"/>
      </a:accent2>
      <a:accent3>
        <a:srgbClr val="0063A3"/>
      </a:accent3>
      <a:accent4>
        <a:srgbClr val="40215C"/>
      </a:accent4>
      <a:accent5>
        <a:srgbClr val="F3B21D"/>
      </a:accent5>
      <a:accent6>
        <a:srgbClr val="D53534"/>
      </a:accent6>
      <a:hlink>
        <a:srgbClr val="004B8B"/>
      </a:hlink>
      <a:folHlink>
        <a:srgbClr val="7E4785"/>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4827</TotalTime>
  <Words>836</Words>
  <Application>Microsoft Office PowerPoint</Application>
  <PresentationFormat>On-screen Show (4:3)</PresentationFormat>
  <Paragraphs>159</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HOMELESS VERIFICATION FORMS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Jacobsen</dc:creator>
  <cp:lastModifiedBy>Jacobsen, Anna</cp:lastModifiedBy>
  <cp:revision>111</cp:revision>
  <cp:lastPrinted>2015-10-07T16:00:04Z</cp:lastPrinted>
  <dcterms:created xsi:type="dcterms:W3CDTF">2015-10-01T22:42:47Z</dcterms:created>
  <dcterms:modified xsi:type="dcterms:W3CDTF">2015-10-07T19:08:02Z</dcterms:modified>
</cp:coreProperties>
</file>